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Fira Sans Extra Condensed Light" panose="020B0604020202020204" charset="0"/>
      <p:regular r:id="rId43"/>
      <p:bold r:id="rId44"/>
      <p:italic r:id="rId45"/>
      <p:boldItalic r:id="rId46"/>
    </p:embeddedFont>
    <p:embeddedFont>
      <p:font typeface="Fira Sans Extra Condensed SemiBold" panose="020B0604020202020204" charset="0"/>
      <p:regular r:id="rId47"/>
      <p:bold r:id="rId48"/>
      <p:italic r:id="rId49"/>
      <p:boldItalic r:id="rId50"/>
    </p:embeddedFont>
    <p:embeddedFont>
      <p:font typeface="Fira Sans Extra Condensed" panose="020B0604020202020204" charset="0"/>
      <p:regular r:id="rId51"/>
      <p:bold r:id="rId52"/>
      <p:italic r:id="rId53"/>
      <p:boldItalic r:id="rId54"/>
    </p:embeddedFont>
    <p:embeddedFont>
      <p:font typeface="Roboto" panose="020B0604020202020204" charset="0"/>
      <p:regular r:id="rId55"/>
      <p:bold r:id="rId56"/>
      <p:italic r:id="rId57"/>
      <p:boldItalic r:id="rId58"/>
    </p:embeddedFont>
    <p:embeddedFont>
      <p:font typeface="Fira Sans Extra Condensed ExtraLight"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4C8431-D7DA-47B0-9444-1C63148CE611}">
  <a:tblStyle styleId="{864C8431-D7DA-47B0-9444-1C63148CE61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a15254ac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a15254ac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62e86036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62e86036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62e86036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62e86036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62e860363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262e860363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62e86036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62e86036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62e86036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262e86036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62e860363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62e860363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62e860363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62e860363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62e860363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262e860363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62e860363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62e860363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62e860363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62e860363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909e402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909e402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62e860363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62e860363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62e860363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62e860363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62e860363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62e860363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0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62e86036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62e860363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914400" lvl="0" indent="0" algn="l" rtl="0">
              <a:lnSpc>
                <a:spcPct val="115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62e860363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262e860363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62e860363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262e860363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62e860363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262e860363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62e860363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262e860363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262e860363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262e860363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62e860363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262e860363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62e86036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62e86036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262e86036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262e86036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262e86036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262e860363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62e860363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62e860363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During the first wave of climate surveys, many campuses viewed them as an endpoint; In line with the White House Task Force statement: a strong demonstration that they take campus sexual misconduct seriously and are ready to do something about it. So, it maybe felt like a victory or an endpoint.</a:t>
            </a: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The problem with this is that the climate survey is not an endpoint, it’s a new beginning. It’s a new beginning stemming from an informed perspective regarding the prevalence of misconduct occurring on a campus, and the issues surrounding that misconduct</a:t>
            </a:r>
            <a:endParaRPr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262e860363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262e860363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262e860363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262e860363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62e860363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262e860363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You will have a giant hole in this data from not being able to turn around and ask why. Just know this now. And that finding “the reason why” is also not going to be coming out of this survey, either: just correlative factors. </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262e860363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262e860363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262e860363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262e860363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263cf6386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263cf6386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909e4028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909e4028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62e86036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62e8603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62e860363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262e860363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62e86036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62e86036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62e86036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62e86036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67451f0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67451f0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62e86036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62e8603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62e86036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62e86036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cenario Planning Infographics"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3150" y="1176307"/>
            <a:ext cx="4157700" cy="243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800950" y="3649493"/>
            <a:ext cx="3542100" cy="317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512358" y="47036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504825" y="457200"/>
            <a:ext cx="8134500" cy="1953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4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00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00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00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00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00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00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00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00000"/>
              </a:lnSpc>
              <a:spcBef>
                <a:spcPts val="1600"/>
              </a:spcBef>
              <a:spcAft>
                <a:spcPts val="1600"/>
              </a:spcAft>
              <a:buSzPts val="1400"/>
              <a:buFont typeface="Roboto"/>
              <a:buChar char="■"/>
              <a:defRPr>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18">
          <p15:clr>
            <a:srgbClr val="EA4335"/>
          </p15:clr>
        </p15:guide>
        <p15:guide id="2" orient="horz" pos="288">
          <p15:clr>
            <a:srgbClr val="EA4335"/>
          </p15:clr>
        </p15:guide>
        <p15:guide id="3" pos="5442">
          <p15:clr>
            <a:srgbClr val="EA4335"/>
          </p15:clr>
        </p15:guide>
        <p15:guide id="4" orient="horz" pos="2928">
          <p15:clr>
            <a:srgbClr val="EA4335"/>
          </p15:clr>
        </p15:guide>
        <p15:guide id="5" pos="2880">
          <p15:clr>
            <a:srgbClr val="EA4335"/>
          </p15:clr>
        </p15:guide>
        <p15:guide id="6" pos="4161">
          <p15:clr>
            <a:srgbClr val="EA4335"/>
          </p15:clr>
        </p15:guide>
        <p15:guide id="7" pos="1599">
          <p15:clr>
            <a:srgbClr val="EA4335"/>
          </p15:clr>
        </p15:guide>
        <p15:guide id="8"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ncjrs.gov/pdffiles1/nij/grants/221153.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nces.ed.gov/pubs2011/201100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533650" y="1324463"/>
            <a:ext cx="7674300" cy="243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Violence Against Women Act</a:t>
            </a:r>
            <a:endParaRPr/>
          </a:p>
          <a:p>
            <a:pPr marL="0" lvl="0" indent="0" algn="l" rtl="0">
              <a:spcBef>
                <a:spcPts val="0"/>
              </a:spcBef>
              <a:spcAft>
                <a:spcPts val="0"/>
              </a:spcAft>
              <a:buNone/>
            </a:pPr>
            <a:r>
              <a:rPr lang="en"/>
              <a:t>Campus Climate Webinar</a:t>
            </a:r>
            <a:endParaRPr/>
          </a:p>
        </p:txBody>
      </p:sp>
      <p:sp>
        <p:nvSpPr>
          <p:cNvPr id="52" name="Google Shape;52;p13"/>
          <p:cNvSpPr txBox="1">
            <a:spLocks noGrp="1"/>
          </p:cNvSpPr>
          <p:nvPr>
            <p:ph type="subTitle" idx="1"/>
          </p:nvPr>
        </p:nvSpPr>
        <p:spPr>
          <a:xfrm>
            <a:off x="4665850" y="3802143"/>
            <a:ext cx="3542100" cy="31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i="1"/>
              <a:t>April 28, 2022</a:t>
            </a:r>
            <a:endParaRPr i="1"/>
          </a:p>
          <a:p>
            <a:pPr marL="0" lvl="0" indent="0" algn="r" rtl="0">
              <a:spcBef>
                <a:spcPts val="0"/>
              </a:spcBef>
              <a:spcAft>
                <a:spcPts val="0"/>
              </a:spcAft>
              <a:buNone/>
            </a:pPr>
            <a:r>
              <a:rPr lang="en" i="1"/>
              <a:t>3-4 pm ET</a:t>
            </a:r>
            <a:endParaRPr i="1"/>
          </a:p>
        </p:txBody>
      </p:sp>
      <p:sp>
        <p:nvSpPr>
          <p:cNvPr id="53" name="Google Shape;53;p13"/>
          <p:cNvSpPr/>
          <p:nvPr/>
        </p:nvSpPr>
        <p:spPr>
          <a:xfrm>
            <a:off x="7474875" y="483475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7707034" y="483475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7939192" y="483475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8171351" y="483475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8403510" y="483475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8635669" y="483475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8867827" y="483475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8163477" y="1116115"/>
            <a:ext cx="4598" cy="4470"/>
          </a:xfrm>
          <a:custGeom>
            <a:avLst/>
            <a:gdLst/>
            <a:ahLst/>
            <a:cxnLst/>
            <a:rect l="l" t="t" r="r" b="b"/>
            <a:pathLst>
              <a:path w="36" h="35" extrusionOk="0">
                <a:moveTo>
                  <a:pt x="1" y="0"/>
                </a:moveTo>
                <a:lnTo>
                  <a:pt x="27" y="34"/>
                </a:lnTo>
                <a:lnTo>
                  <a:pt x="35" y="3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3"/>
          <p:cNvSpPr/>
          <p:nvPr/>
        </p:nvSpPr>
        <p:spPr>
          <a:xfrm>
            <a:off x="8144348" y="1733777"/>
            <a:ext cx="1277" cy="128"/>
          </a:xfrm>
          <a:custGeom>
            <a:avLst/>
            <a:gdLst/>
            <a:ahLst/>
            <a:cxnLst/>
            <a:rect l="l" t="t" r="r" b="b"/>
            <a:pathLst>
              <a:path w="10" h="1" extrusionOk="0">
                <a:moveTo>
                  <a:pt x="9" y="1"/>
                </a:moveTo>
                <a:cubicBezTo>
                  <a:pt x="9" y="1"/>
                  <a:pt x="9" y="1"/>
                  <a:pt x="1" y="1"/>
                </a:cubicBezTo>
                <a:lnTo>
                  <a:pt x="1" y="1"/>
                </a:lnTo>
                <a:close/>
              </a:path>
            </a:pathLst>
          </a:custGeom>
          <a:solidFill>
            <a:srgbClr val="A9584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2" name="Google Shape;62;p13"/>
          <p:cNvGrpSpPr/>
          <p:nvPr/>
        </p:nvGrpSpPr>
        <p:grpSpPr>
          <a:xfrm>
            <a:off x="12664928" y="1553063"/>
            <a:ext cx="1387824" cy="521998"/>
            <a:chOff x="6461826" y="2459496"/>
            <a:chExt cx="1148005" cy="1148005"/>
          </a:xfrm>
        </p:grpSpPr>
        <p:sp>
          <p:nvSpPr>
            <p:cNvPr id="63" name="Google Shape;63;p13"/>
            <p:cNvSpPr/>
            <p:nvPr/>
          </p:nvSpPr>
          <p:spPr>
            <a:xfrm>
              <a:off x="6461826" y="2459496"/>
              <a:ext cx="1148005" cy="1148005"/>
            </a:xfrm>
            <a:custGeom>
              <a:avLst/>
              <a:gdLst/>
              <a:ahLst/>
              <a:cxnLst/>
              <a:rect l="l" t="t" r="r" b="b"/>
              <a:pathLst>
                <a:path w="29933" h="29933" extrusionOk="0">
                  <a:moveTo>
                    <a:pt x="14962" y="1"/>
                  </a:moveTo>
                  <a:cubicBezTo>
                    <a:pt x="6706" y="1"/>
                    <a:pt x="1" y="6705"/>
                    <a:pt x="1" y="14971"/>
                  </a:cubicBezTo>
                  <a:cubicBezTo>
                    <a:pt x="1" y="23228"/>
                    <a:pt x="6706" y="29932"/>
                    <a:pt x="14962" y="29932"/>
                  </a:cubicBezTo>
                  <a:cubicBezTo>
                    <a:pt x="23228" y="29932"/>
                    <a:pt x="29933" y="23228"/>
                    <a:pt x="29933" y="14971"/>
                  </a:cubicBezTo>
                  <a:cubicBezTo>
                    <a:pt x="29933" y="6705"/>
                    <a:pt x="23228" y="1"/>
                    <a:pt x="14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6593115" y="2633539"/>
              <a:ext cx="885406" cy="798921"/>
            </a:xfrm>
            <a:custGeom>
              <a:avLst/>
              <a:gdLst/>
              <a:ahLst/>
              <a:cxnLst/>
              <a:rect l="l" t="t" r="r" b="b"/>
              <a:pathLst>
                <a:path w="23086" h="20831" extrusionOk="0">
                  <a:moveTo>
                    <a:pt x="11533" y="0"/>
                  </a:moveTo>
                  <a:cubicBezTo>
                    <a:pt x="6937" y="0"/>
                    <a:pt x="2729" y="3070"/>
                    <a:pt x="1481" y="7719"/>
                  </a:cubicBezTo>
                  <a:cubicBezTo>
                    <a:pt x="0" y="13271"/>
                    <a:pt x="3290" y="18982"/>
                    <a:pt x="8842" y="20472"/>
                  </a:cubicBezTo>
                  <a:cubicBezTo>
                    <a:pt x="9746" y="20714"/>
                    <a:pt x="10654" y="20830"/>
                    <a:pt x="11547" y="20830"/>
                  </a:cubicBezTo>
                  <a:cubicBezTo>
                    <a:pt x="16146" y="20830"/>
                    <a:pt x="20348" y="17761"/>
                    <a:pt x="21596" y="13111"/>
                  </a:cubicBezTo>
                  <a:cubicBezTo>
                    <a:pt x="23085" y="7559"/>
                    <a:pt x="19795" y="1848"/>
                    <a:pt x="14234" y="358"/>
                  </a:cubicBezTo>
                  <a:cubicBezTo>
                    <a:pt x="13332" y="116"/>
                    <a:pt x="12425" y="0"/>
                    <a:pt x="11533" y="0"/>
                  </a:cubicBezTo>
                  <a:close/>
                </a:path>
              </a:pathLst>
            </a:custGeom>
            <a:solidFill>
              <a:srgbClr val="132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3"/>
          <p:cNvSpPr/>
          <p:nvPr/>
        </p:nvSpPr>
        <p:spPr>
          <a:xfrm>
            <a:off x="13050926" y="1019675"/>
            <a:ext cx="615900" cy="861600"/>
          </a:xfrm>
          <a:prstGeom prst="can">
            <a:avLst>
              <a:gd name="adj" fmla="val 25000"/>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69300" y="9955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301459" y="9955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33617" y="9955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765776" y="9955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997935" y="9955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1230094" y="9955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1462252" y="9955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3"/>
          <p:cNvPicPr preferRelativeResize="0"/>
          <p:nvPr/>
        </p:nvPicPr>
        <p:blipFill>
          <a:blip r:embed="rId3">
            <a:alphaModFix/>
          </a:blip>
          <a:stretch>
            <a:fillRect/>
          </a:stretch>
        </p:blipFill>
        <p:spPr>
          <a:xfrm>
            <a:off x="3315013" y="331751"/>
            <a:ext cx="1834958" cy="861600"/>
          </a:xfrm>
          <a:prstGeom prst="rect">
            <a:avLst/>
          </a:prstGeom>
          <a:noFill/>
          <a:ln>
            <a:noFill/>
          </a:ln>
        </p:spPr>
      </p:pic>
      <p:pic>
        <p:nvPicPr>
          <p:cNvPr id="74" name="Google Shape;74;p13"/>
          <p:cNvPicPr preferRelativeResize="0"/>
          <p:nvPr/>
        </p:nvPicPr>
        <p:blipFill>
          <a:blip r:embed="rId4">
            <a:alphaModFix/>
          </a:blip>
          <a:stretch>
            <a:fillRect/>
          </a:stretch>
        </p:blipFill>
        <p:spPr>
          <a:xfrm>
            <a:off x="5376800" y="331750"/>
            <a:ext cx="3258874" cy="61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Consolidated Appropriations Act of 2022</a:t>
            </a:r>
            <a:r>
              <a:rPr lang="en" baseline="30000">
                <a:solidFill>
                  <a:srgbClr val="00A9B3"/>
                </a:solidFill>
              </a:rPr>
              <a:t>1</a:t>
            </a:r>
            <a:endParaRPr baseline="30000">
              <a:solidFill>
                <a:srgbClr val="FF6600"/>
              </a:solidFill>
            </a:endParaRPr>
          </a:p>
        </p:txBody>
      </p:sp>
      <p:sp>
        <p:nvSpPr>
          <p:cNvPr id="187" name="Google Shape;187;p22"/>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 name="Google Shape;194;p22"/>
          <p:cNvCxnSpPr/>
          <p:nvPr/>
        </p:nvCxnSpPr>
        <p:spPr>
          <a:xfrm>
            <a:off x="310950" y="848700"/>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95" name="Google Shape;195;p22"/>
          <p:cNvPicPr preferRelativeResize="0"/>
          <p:nvPr/>
        </p:nvPicPr>
        <p:blipFill>
          <a:blip r:embed="rId3">
            <a:alphaModFix/>
          </a:blip>
          <a:stretch>
            <a:fillRect/>
          </a:stretch>
        </p:blipFill>
        <p:spPr>
          <a:xfrm>
            <a:off x="307413" y="1061525"/>
            <a:ext cx="8529163" cy="3394550"/>
          </a:xfrm>
          <a:prstGeom prst="rect">
            <a:avLst/>
          </a:prstGeom>
          <a:noFill/>
          <a:ln>
            <a:noFill/>
          </a:ln>
        </p:spPr>
      </p:pic>
      <p:pic>
        <p:nvPicPr>
          <p:cNvPr id="196" name="Google Shape;196;p22"/>
          <p:cNvPicPr preferRelativeResize="0"/>
          <p:nvPr/>
        </p:nvPicPr>
        <p:blipFill>
          <a:blip r:embed="rId4">
            <a:alphaModFix/>
          </a:blip>
          <a:stretch>
            <a:fillRect/>
          </a:stretch>
        </p:blipFill>
        <p:spPr>
          <a:xfrm>
            <a:off x="152400" y="4648200"/>
            <a:ext cx="3818950" cy="30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A9B3"/>
                </a:solidFill>
              </a:rPr>
              <a:t>Setting the Context</a:t>
            </a:r>
            <a:endParaRPr sz="6000">
              <a:solidFill>
                <a:srgbClr val="00A9B3"/>
              </a:solidFill>
            </a:endParaRPr>
          </a:p>
        </p:txBody>
      </p:sp>
      <p:sp>
        <p:nvSpPr>
          <p:cNvPr id="202" name="Google Shape;20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By The Numbers</a:t>
            </a:r>
            <a:endParaRPr/>
          </a:p>
        </p:txBody>
      </p:sp>
      <p:cxnSp>
        <p:nvCxnSpPr>
          <p:cNvPr id="203" name="Google Shape;203;p23"/>
          <p:cNvCxnSpPr/>
          <p:nvPr/>
        </p:nvCxnSpPr>
        <p:spPr>
          <a:xfrm>
            <a:off x="310950" y="31005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Unwanted Sexual Misconduct Secondary </a:t>
            </a:r>
            <a:endParaRPr>
              <a:solidFill>
                <a:srgbClr val="00A9B3"/>
              </a:solidFill>
            </a:endParaRPr>
          </a:p>
          <a:p>
            <a:pPr marL="0" lvl="0" indent="0" algn="l" rtl="0">
              <a:spcBef>
                <a:spcPts val="0"/>
              </a:spcBef>
              <a:spcAft>
                <a:spcPts val="0"/>
              </a:spcAft>
              <a:buNone/>
            </a:pPr>
            <a:r>
              <a:rPr lang="en">
                <a:solidFill>
                  <a:srgbClr val="00A9B3"/>
                </a:solidFill>
              </a:rPr>
              <a:t>and Post-Secondary — 2011</a:t>
            </a:r>
            <a:endParaRPr baseline="30000">
              <a:solidFill>
                <a:srgbClr val="FF6600"/>
              </a:solidFill>
            </a:endParaRPr>
          </a:p>
        </p:txBody>
      </p:sp>
      <p:sp>
        <p:nvSpPr>
          <p:cNvPr id="209" name="Google Shape;209;p24"/>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6" name="Google Shape;216;p24"/>
          <p:cNvCxnSpPr/>
          <p:nvPr/>
        </p:nvCxnSpPr>
        <p:spPr>
          <a:xfrm>
            <a:off x="310950" y="1057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217" name="Google Shape;217;p24"/>
          <p:cNvPicPr preferRelativeResize="0"/>
          <p:nvPr/>
        </p:nvPicPr>
        <p:blipFill>
          <a:blip r:embed="rId3">
            <a:alphaModFix/>
          </a:blip>
          <a:stretch>
            <a:fillRect/>
          </a:stretch>
        </p:blipFill>
        <p:spPr>
          <a:xfrm>
            <a:off x="359082" y="1155475"/>
            <a:ext cx="8425843" cy="3378750"/>
          </a:xfrm>
          <a:prstGeom prst="rect">
            <a:avLst/>
          </a:prstGeom>
          <a:noFill/>
          <a:ln>
            <a:noFill/>
          </a:ln>
        </p:spPr>
      </p:pic>
      <p:pic>
        <p:nvPicPr>
          <p:cNvPr id="218" name="Google Shape;218;p24"/>
          <p:cNvPicPr preferRelativeResize="0"/>
          <p:nvPr/>
        </p:nvPicPr>
        <p:blipFill>
          <a:blip r:embed="rId4">
            <a:alphaModFix/>
          </a:blip>
          <a:stretch>
            <a:fillRect/>
          </a:stretch>
        </p:blipFill>
        <p:spPr>
          <a:xfrm>
            <a:off x="64000" y="4400550"/>
            <a:ext cx="1695450" cy="742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RAINN</a:t>
            </a:r>
            <a:r>
              <a:rPr lang="en" baseline="30000">
                <a:solidFill>
                  <a:srgbClr val="00A9B3"/>
                </a:solidFill>
              </a:rPr>
              <a:t>1</a:t>
            </a:r>
            <a:r>
              <a:rPr lang="en">
                <a:solidFill>
                  <a:srgbClr val="00A9B3"/>
                </a:solidFill>
              </a:rPr>
              <a:t> — 2020</a:t>
            </a:r>
            <a:endParaRPr baseline="30000">
              <a:solidFill>
                <a:srgbClr val="FF6600"/>
              </a:solidFill>
            </a:endParaRPr>
          </a:p>
        </p:txBody>
      </p:sp>
      <p:sp>
        <p:nvSpPr>
          <p:cNvPr id="224" name="Google Shape;224;p25"/>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25"/>
          <p:cNvCxnSpPr/>
          <p:nvPr/>
        </p:nvCxnSpPr>
        <p:spPr>
          <a:xfrm>
            <a:off x="310950" y="8439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232" name="Google Shape;232;p25"/>
          <p:cNvPicPr preferRelativeResize="0"/>
          <p:nvPr/>
        </p:nvPicPr>
        <p:blipFill>
          <a:blip r:embed="rId3">
            <a:alphaModFix/>
          </a:blip>
          <a:stretch>
            <a:fillRect/>
          </a:stretch>
        </p:blipFill>
        <p:spPr>
          <a:xfrm>
            <a:off x="239883" y="1084425"/>
            <a:ext cx="8557290" cy="3417224"/>
          </a:xfrm>
          <a:prstGeom prst="rect">
            <a:avLst/>
          </a:prstGeom>
          <a:noFill/>
          <a:ln>
            <a:noFill/>
          </a:ln>
        </p:spPr>
      </p:pic>
      <p:pic>
        <p:nvPicPr>
          <p:cNvPr id="233" name="Google Shape;233;p25"/>
          <p:cNvPicPr preferRelativeResize="0"/>
          <p:nvPr/>
        </p:nvPicPr>
        <p:blipFill>
          <a:blip r:embed="rId4">
            <a:alphaModFix/>
          </a:blip>
          <a:stretch>
            <a:fillRect/>
          </a:stretch>
        </p:blipFill>
        <p:spPr>
          <a:xfrm>
            <a:off x="98925" y="4721402"/>
            <a:ext cx="11466196" cy="31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26"/>
          <p:cNvPicPr preferRelativeResize="0"/>
          <p:nvPr/>
        </p:nvPicPr>
        <p:blipFill>
          <a:blip r:embed="rId3">
            <a:alphaModFix/>
          </a:blip>
          <a:stretch>
            <a:fillRect/>
          </a:stretch>
        </p:blipFill>
        <p:spPr>
          <a:xfrm>
            <a:off x="1846675" y="152400"/>
            <a:ext cx="545065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27"/>
          <p:cNvPicPr preferRelativeResize="0"/>
          <p:nvPr/>
        </p:nvPicPr>
        <p:blipFill>
          <a:blip r:embed="rId3">
            <a:alphaModFix/>
          </a:blip>
          <a:stretch>
            <a:fillRect/>
          </a:stretch>
        </p:blipFill>
        <p:spPr>
          <a:xfrm>
            <a:off x="2270596" y="0"/>
            <a:ext cx="4602808"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Selected Summary Findings: 2018—2021</a:t>
            </a:r>
            <a:endParaRPr baseline="30000">
              <a:solidFill>
                <a:srgbClr val="FF6600"/>
              </a:solidFill>
            </a:endParaRPr>
          </a:p>
        </p:txBody>
      </p:sp>
      <p:sp>
        <p:nvSpPr>
          <p:cNvPr id="263" name="Google Shape;263;p28"/>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28"/>
          <p:cNvCxnSpPr/>
          <p:nvPr/>
        </p:nvCxnSpPr>
        <p:spPr>
          <a:xfrm>
            <a:off x="310950" y="843975"/>
            <a:ext cx="8522100" cy="20700"/>
          </a:xfrm>
          <a:prstGeom prst="straightConnector1">
            <a:avLst/>
          </a:prstGeom>
          <a:noFill/>
          <a:ln w="9525" cap="flat" cmpd="sng">
            <a:solidFill>
              <a:srgbClr val="FF6600"/>
            </a:solidFill>
            <a:prstDash val="solid"/>
            <a:round/>
            <a:headEnd type="none" w="med" len="med"/>
            <a:tailEnd type="none" w="med" len="med"/>
          </a:ln>
        </p:spPr>
      </p:cxnSp>
      <p:graphicFrame>
        <p:nvGraphicFramePr>
          <p:cNvPr id="271" name="Google Shape;271;p28"/>
          <p:cNvGraphicFramePr/>
          <p:nvPr/>
        </p:nvGraphicFramePr>
        <p:xfrm>
          <a:off x="366713" y="1145825"/>
          <a:ext cx="3000000" cy="3000000"/>
        </p:xfrm>
        <a:graphic>
          <a:graphicData uri="http://schemas.openxmlformats.org/drawingml/2006/table">
            <a:tbl>
              <a:tblPr>
                <a:noFill/>
                <a:tableStyleId>{864C8431-D7DA-47B0-9444-1C63148CE611}</a:tableStyleId>
              </a:tblPr>
              <a:tblGrid>
                <a:gridCol w="2943225">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tblGrid>
              <a:tr h="1200150">
                <a:tc>
                  <a:txBody>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 Undergraduate Students</a:t>
                      </a:r>
                      <a:endParaRPr sz="1600" b="1">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(51 institutions)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075"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b="1">
                          <a:solidFill>
                            <a:srgbClr val="FFFFFF"/>
                          </a:solidFill>
                          <a:latin typeface="Calibri"/>
                          <a:ea typeface="Calibri"/>
                          <a:cs typeface="Calibri"/>
                          <a:sym typeface="Calibri"/>
                        </a:rPr>
                        <a:t>Unwanted Sexual Conduct</a:t>
                      </a:r>
                      <a:r>
                        <a:rPr lang="en" sz="2700" b="1" baseline="30000">
                          <a:solidFill>
                            <a:srgbClr val="FFFFFF"/>
                          </a:solidFill>
                          <a:latin typeface="Calibri"/>
                          <a:ea typeface="Calibri"/>
                          <a:cs typeface="Calibri"/>
                          <a:sym typeface="Calibri"/>
                        </a:rPr>
                        <a:t>1</a:t>
                      </a:r>
                      <a:endParaRPr sz="2700" b="1" baseline="30000">
                        <a:solidFill>
                          <a:srgbClr val="FFFFFF"/>
                        </a:solidFill>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075"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b="1">
                          <a:solidFill>
                            <a:srgbClr val="FFFFFF"/>
                          </a:solidFill>
                          <a:latin typeface="Calibri"/>
                          <a:ea typeface="Calibri"/>
                          <a:cs typeface="Calibri"/>
                          <a:sym typeface="Calibri"/>
                        </a:rPr>
                        <a:t>Overall Comfort with Campus Climate</a:t>
                      </a:r>
                      <a:endParaRPr sz="1600" b="1">
                        <a:solidFill>
                          <a:srgbClr val="FFFFFF"/>
                        </a:solidFill>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075"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b="1">
                          <a:solidFill>
                            <a:srgbClr val="FFFFFF"/>
                          </a:solidFill>
                          <a:latin typeface="Calibri"/>
                          <a:ea typeface="Calibri"/>
                          <a:cs typeface="Calibri"/>
                          <a:sym typeface="Calibri"/>
                        </a:rPr>
                        <a:t>Experienced Harassment</a:t>
                      </a:r>
                      <a:endParaRPr sz="1600" b="1">
                        <a:solidFill>
                          <a:srgbClr val="FFFFFF"/>
                        </a:solidFill>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075"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b="1">
                          <a:solidFill>
                            <a:srgbClr val="FFFFFF"/>
                          </a:solidFill>
                          <a:latin typeface="Calibri"/>
                          <a:ea typeface="Calibri"/>
                          <a:cs typeface="Calibri"/>
                          <a:sym typeface="Calibri"/>
                        </a:rPr>
                        <a:t>Seriously Considered Leaving</a:t>
                      </a:r>
                      <a:endParaRPr sz="1600" b="1">
                        <a:solidFill>
                          <a:srgbClr val="FFFFFF"/>
                        </a:solidFill>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075" cap="flat" cmpd="sng">
                      <a:solidFill>
                        <a:srgbClr val="FFFFFF"/>
                      </a:solidFill>
                      <a:prstDash val="solid"/>
                      <a:round/>
                      <a:headEnd type="none" w="sm" len="sm"/>
                      <a:tailEnd type="none" w="sm" len="sm"/>
                    </a:lnB>
                    <a:solidFill>
                      <a:srgbClr val="297FD5"/>
                    </a:solidFill>
                  </a:tcPr>
                </a:tc>
                <a:extLst>
                  <a:ext uri="{0D108BD9-81ED-4DB2-BD59-A6C34878D82A}">
                    <a16:rowId xmlns:a16="http://schemas.microsoft.com/office/drawing/2014/main" val="10000"/>
                  </a:ext>
                </a:extLst>
              </a:tr>
              <a:tr h="266700">
                <a:tc>
                  <a:txBody>
                    <a:bodyPr/>
                    <a:lstStyle/>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Liberal Arts Institutions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075"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11%</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075"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76%</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075"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20%</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075"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34%</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075"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extLst>
                  <a:ext uri="{0D108BD9-81ED-4DB2-BD59-A6C34878D82A}">
                    <a16:rowId xmlns:a16="http://schemas.microsoft.com/office/drawing/2014/main" val="10001"/>
                  </a:ext>
                </a:extLst>
              </a:tr>
              <a:tr h="266700">
                <a:tc>
                  <a:txBody>
                    <a:bodyPr/>
                    <a:lstStyle/>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Jesuit Institutions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10%</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77%</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19%</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31%</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extLst>
                  <a:ext uri="{0D108BD9-81ED-4DB2-BD59-A6C34878D82A}">
                    <a16:rowId xmlns:a16="http://schemas.microsoft.com/office/drawing/2014/main" val="10002"/>
                  </a:ext>
                </a:extLst>
              </a:tr>
              <a:tr h="266700">
                <a:tc>
                  <a:txBody>
                    <a:bodyPr/>
                    <a:lstStyle/>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Comprehensive Institutions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8%</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81%</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16%</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26%</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extLst>
                  <a:ext uri="{0D108BD9-81ED-4DB2-BD59-A6C34878D82A}">
                    <a16:rowId xmlns:a16="http://schemas.microsoft.com/office/drawing/2014/main" val="10003"/>
                  </a:ext>
                </a:extLst>
              </a:tr>
              <a:tr h="266700">
                <a:tc>
                  <a:txBody>
                    <a:bodyPr/>
                    <a:lstStyle/>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Research I Institutions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8%</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77%</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18%</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25%</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8ECF7"/>
                    </a:solidFill>
                  </a:tcPr>
                </a:tc>
                <a:extLst>
                  <a:ext uri="{0D108BD9-81ED-4DB2-BD59-A6C34878D82A}">
                    <a16:rowId xmlns:a16="http://schemas.microsoft.com/office/drawing/2014/main" val="10004"/>
                  </a:ext>
                </a:extLst>
              </a:tr>
              <a:tr h="266700">
                <a:tc>
                  <a:txBody>
                    <a:bodyPr/>
                    <a:lstStyle/>
                    <a:p>
                      <a:pPr marL="0" lvl="0" indent="0" algn="l" rtl="0">
                        <a:lnSpc>
                          <a:spcPct val="115000"/>
                        </a:lnSpc>
                        <a:spcBef>
                          <a:spcPts val="0"/>
                        </a:spcBef>
                        <a:spcAft>
                          <a:spcPts val="0"/>
                        </a:spcAft>
                        <a:buNone/>
                      </a:pPr>
                      <a:r>
                        <a:rPr lang="en" sz="1600" b="1">
                          <a:solidFill>
                            <a:srgbClr val="FFFFFF"/>
                          </a:solidFill>
                          <a:latin typeface="Calibri"/>
                          <a:ea typeface="Calibri"/>
                          <a:cs typeface="Calibri"/>
                          <a:sym typeface="Calibri"/>
                        </a:rPr>
                        <a:t>Community Colleges</a:t>
                      </a:r>
                      <a:endParaRPr sz="1600" b="1">
                        <a:solidFill>
                          <a:srgbClr val="FFFFFF"/>
                        </a:solidFill>
                        <a:latin typeface="Calibri"/>
                        <a:ea typeface="Calibri"/>
                        <a:cs typeface="Calibri"/>
                        <a:sym typeface="Calibri"/>
                      </a:endParaRPr>
                    </a:p>
                  </a:txBody>
                  <a:tcPr marL="68575" marR="68575" marT="95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297FD5"/>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9%</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88%</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14%</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tc>
                  <a:txBody>
                    <a:bodyPr/>
                    <a:lstStyle/>
                    <a:p>
                      <a:pPr marL="0" lvl="0" indent="0" algn="ctr" rtl="0">
                        <a:lnSpc>
                          <a:spcPct val="115000"/>
                        </a:lnSpc>
                        <a:spcBef>
                          <a:spcPts val="0"/>
                        </a:spcBef>
                        <a:spcAft>
                          <a:spcPts val="0"/>
                        </a:spcAft>
                        <a:buNone/>
                      </a:pPr>
                      <a:r>
                        <a:rPr lang="en" sz="1600">
                          <a:latin typeface="Calibri"/>
                          <a:ea typeface="Calibri"/>
                          <a:cs typeface="Calibri"/>
                          <a:sym typeface="Calibri"/>
                        </a:rPr>
                        <a:t>16%</a:t>
                      </a:r>
                      <a:endParaRPr sz="1600">
                        <a:latin typeface="Calibri"/>
                        <a:ea typeface="Calibri"/>
                        <a:cs typeface="Calibri"/>
                        <a:sym typeface="Calibri"/>
                      </a:endParaRPr>
                    </a:p>
                  </a:txBody>
                  <a:tcPr marL="68575" marR="68575" marT="9525" marB="91425" anchor="b">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CDD8EF"/>
                    </a:solidFill>
                  </a:tcPr>
                </a:tc>
                <a:extLst>
                  <a:ext uri="{0D108BD9-81ED-4DB2-BD59-A6C34878D82A}">
                    <a16:rowId xmlns:a16="http://schemas.microsoft.com/office/drawing/2014/main" val="10005"/>
                  </a:ext>
                </a:extLst>
              </a:tr>
            </a:tbl>
          </a:graphicData>
        </a:graphic>
      </p:graphicFrame>
      <p:pic>
        <p:nvPicPr>
          <p:cNvPr id="272" name="Google Shape;272;p28"/>
          <p:cNvPicPr preferRelativeResize="0"/>
          <p:nvPr/>
        </p:nvPicPr>
        <p:blipFill>
          <a:blip r:embed="rId3">
            <a:alphaModFix/>
          </a:blip>
          <a:stretch>
            <a:fillRect/>
          </a:stretch>
        </p:blipFill>
        <p:spPr>
          <a:xfrm>
            <a:off x="5948375" y="203763"/>
            <a:ext cx="2690800" cy="506873"/>
          </a:xfrm>
          <a:prstGeom prst="rect">
            <a:avLst/>
          </a:prstGeom>
          <a:noFill/>
          <a:ln>
            <a:noFill/>
          </a:ln>
        </p:spPr>
      </p:pic>
      <p:pic>
        <p:nvPicPr>
          <p:cNvPr id="273" name="Google Shape;273;p28"/>
          <p:cNvPicPr preferRelativeResize="0"/>
          <p:nvPr/>
        </p:nvPicPr>
        <p:blipFill>
          <a:blip r:embed="rId4">
            <a:alphaModFix/>
          </a:blip>
          <a:stretch>
            <a:fillRect/>
          </a:stretch>
        </p:blipFill>
        <p:spPr>
          <a:xfrm>
            <a:off x="391425" y="4237550"/>
            <a:ext cx="7052351" cy="109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A9B3"/>
                </a:solidFill>
              </a:rPr>
              <a:t>Setting the Context</a:t>
            </a:r>
            <a:endParaRPr sz="6000">
              <a:solidFill>
                <a:srgbClr val="00A9B3"/>
              </a:solidFill>
            </a:endParaRPr>
          </a:p>
        </p:txBody>
      </p:sp>
      <p:sp>
        <p:nvSpPr>
          <p:cNvPr id="279" name="Google Shape;279;p2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Be Cognizant of Difference</a:t>
            </a:r>
            <a:endParaRPr/>
          </a:p>
        </p:txBody>
      </p:sp>
      <p:cxnSp>
        <p:nvCxnSpPr>
          <p:cNvPr id="280" name="Google Shape;280;p29"/>
          <p:cNvCxnSpPr/>
          <p:nvPr/>
        </p:nvCxnSpPr>
        <p:spPr>
          <a:xfrm>
            <a:off x="310950" y="31005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ACHA-National College Health Assessment</a:t>
            </a:r>
            <a:endParaRPr baseline="30000">
              <a:solidFill>
                <a:srgbClr val="FF6600"/>
              </a:solidFill>
            </a:endParaRPr>
          </a:p>
        </p:txBody>
      </p:sp>
      <p:sp>
        <p:nvSpPr>
          <p:cNvPr id="286" name="Google Shape;286;p30"/>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30"/>
          <p:cNvCxnSpPr/>
          <p:nvPr/>
        </p:nvCxnSpPr>
        <p:spPr>
          <a:xfrm>
            <a:off x="310950" y="843975"/>
            <a:ext cx="8522100" cy="20700"/>
          </a:xfrm>
          <a:prstGeom prst="straightConnector1">
            <a:avLst/>
          </a:prstGeom>
          <a:noFill/>
          <a:ln w="9525" cap="flat" cmpd="sng">
            <a:solidFill>
              <a:srgbClr val="FF6600"/>
            </a:solidFill>
            <a:prstDash val="solid"/>
            <a:round/>
            <a:headEnd type="none" w="med" len="med"/>
            <a:tailEnd type="none" w="med" len="med"/>
          </a:ln>
        </p:spPr>
      </p:cxnSp>
      <p:graphicFrame>
        <p:nvGraphicFramePr>
          <p:cNvPr id="294" name="Google Shape;294;p30"/>
          <p:cNvGraphicFramePr/>
          <p:nvPr/>
        </p:nvGraphicFramePr>
        <p:xfrm>
          <a:off x="3024450" y="1014500"/>
          <a:ext cx="3000000" cy="3000000"/>
        </p:xfrm>
        <a:graphic>
          <a:graphicData uri="http://schemas.openxmlformats.org/drawingml/2006/table">
            <a:tbl>
              <a:tblPr>
                <a:noFill/>
                <a:tableStyleId>{864C8431-D7DA-47B0-9444-1C63148CE611}</a:tableStyleId>
              </a:tblPr>
              <a:tblGrid>
                <a:gridCol w="2067525">
                  <a:extLst>
                    <a:ext uri="{9D8B030D-6E8A-4147-A177-3AD203B41FA5}">
                      <a16:colId xmlns:a16="http://schemas.microsoft.com/office/drawing/2014/main" val="20000"/>
                    </a:ext>
                  </a:extLst>
                </a:gridCol>
                <a:gridCol w="1492025">
                  <a:extLst>
                    <a:ext uri="{9D8B030D-6E8A-4147-A177-3AD203B41FA5}">
                      <a16:colId xmlns:a16="http://schemas.microsoft.com/office/drawing/2014/main" val="20001"/>
                    </a:ext>
                  </a:extLst>
                </a:gridCol>
                <a:gridCol w="1630550">
                  <a:extLst>
                    <a:ext uri="{9D8B030D-6E8A-4147-A177-3AD203B41FA5}">
                      <a16:colId xmlns:a16="http://schemas.microsoft.com/office/drawing/2014/main" val="20002"/>
                    </a:ext>
                  </a:extLst>
                </a:gridCol>
              </a:tblGrid>
              <a:tr h="289650">
                <a:tc>
                  <a:txBody>
                    <a:bodyPr/>
                    <a:lstStyle/>
                    <a:p>
                      <a:pPr marL="0" lvl="0" indent="0" algn="l" rtl="0">
                        <a:spcBef>
                          <a:spcPts val="0"/>
                        </a:spcBef>
                        <a:spcAft>
                          <a:spcPts val="0"/>
                        </a:spcAft>
                        <a:buNone/>
                      </a:pPr>
                      <a:endParaRPr>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Straight</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Queer-Spectrum</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0"/>
                  </a:ext>
                </a:extLst>
              </a:tr>
              <a:tr h="2896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Sexually Touched</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6.8%</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14.5%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23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Attempted Penetration</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2.7%</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6.5%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2"/>
                  </a:ext>
                </a:extLst>
              </a:tr>
              <a:tr h="4223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Completed Penetration</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1.7%</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4.1%</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96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Any of the Above</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7.4%</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15.5%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4"/>
                  </a:ext>
                </a:extLst>
              </a:tr>
              <a:tr h="289650">
                <a:tc>
                  <a:txBody>
                    <a:bodyPr/>
                    <a:lstStyle/>
                    <a:p>
                      <a:pPr marL="0" lvl="0" indent="0" algn="l" rtl="0">
                        <a:spcBef>
                          <a:spcPts val="0"/>
                        </a:spcBef>
                        <a:spcAft>
                          <a:spcPts val="0"/>
                        </a:spcAft>
                        <a:buNone/>
                      </a:pPr>
                      <a:endParaRPr>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Cisgender</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Trans-Spectrum</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5"/>
                  </a:ext>
                </a:extLst>
              </a:tr>
              <a:tr h="2896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Sexually Touched</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7.6%</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13.7%</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23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Attempted Penetration</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3.1%</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5.8%</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7"/>
                  </a:ext>
                </a:extLst>
              </a:tr>
              <a:tr h="4223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Completed Penetration</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1.9%</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4.5%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896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Any of the Above</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8.2%</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14.8%</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9"/>
                  </a:ext>
                </a:extLst>
              </a:tr>
            </a:tbl>
          </a:graphicData>
        </a:graphic>
      </p:graphicFrame>
      <p:sp>
        <p:nvSpPr>
          <p:cNvPr id="295" name="Google Shape;295;p30"/>
          <p:cNvSpPr txBox="1"/>
          <p:nvPr/>
        </p:nvSpPr>
        <p:spPr>
          <a:xfrm>
            <a:off x="643500" y="1847050"/>
            <a:ext cx="2462700" cy="189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LGBTQ </a:t>
            </a:r>
            <a:endParaRPr sz="3700">
              <a:solidFill>
                <a:schemeClr val="dk1"/>
              </a:solidFill>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Sexual </a:t>
            </a:r>
            <a:endParaRPr sz="3700">
              <a:solidFill>
                <a:schemeClr val="dk1"/>
              </a:solidFill>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Violence</a:t>
            </a:r>
            <a:endParaRPr sz="3700" baseline="30000">
              <a:solidFill>
                <a:schemeClr val="dk1"/>
              </a:solidFill>
              <a:latin typeface="Fira Sans Extra Condensed SemiBold"/>
              <a:ea typeface="Fira Sans Extra Condensed SemiBold"/>
              <a:cs typeface="Fira Sans Extra Condensed SemiBold"/>
              <a:sym typeface="Fira Sans Extra Condensed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ACHA-National College Health Assessment</a:t>
            </a:r>
            <a:endParaRPr baseline="30000">
              <a:solidFill>
                <a:srgbClr val="FF6600"/>
              </a:solidFill>
            </a:endParaRPr>
          </a:p>
        </p:txBody>
      </p:sp>
      <p:sp>
        <p:nvSpPr>
          <p:cNvPr id="301" name="Google Shape;301;p31"/>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31"/>
          <p:cNvCxnSpPr/>
          <p:nvPr/>
        </p:nvCxnSpPr>
        <p:spPr>
          <a:xfrm>
            <a:off x="310950" y="8439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309" name="Google Shape;309;p31"/>
          <p:cNvSpPr txBox="1"/>
          <p:nvPr/>
        </p:nvSpPr>
        <p:spPr>
          <a:xfrm>
            <a:off x="311700" y="1901175"/>
            <a:ext cx="2462700" cy="189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LGBTQ </a:t>
            </a:r>
            <a:endParaRPr sz="3700">
              <a:solidFill>
                <a:schemeClr val="dk1"/>
              </a:solidFill>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Relationship </a:t>
            </a:r>
            <a:endParaRPr sz="3700">
              <a:solidFill>
                <a:schemeClr val="dk1"/>
              </a:solidFill>
              <a:latin typeface="Fira Sans Extra Condensed SemiBold"/>
              <a:ea typeface="Fira Sans Extra Condensed SemiBold"/>
              <a:cs typeface="Fira Sans Extra Condensed SemiBold"/>
              <a:sym typeface="Fira Sans Extra Condensed SemiBold"/>
            </a:endParaRPr>
          </a:p>
          <a:p>
            <a:pPr marL="0" lvl="0" indent="0" algn="l" rtl="0">
              <a:spcBef>
                <a:spcPts val="0"/>
              </a:spcBef>
              <a:spcAft>
                <a:spcPts val="0"/>
              </a:spcAft>
              <a:buNone/>
            </a:pPr>
            <a:r>
              <a:rPr lang="en" sz="3700">
                <a:solidFill>
                  <a:schemeClr val="dk1"/>
                </a:solidFill>
                <a:latin typeface="Fira Sans Extra Condensed SemiBold"/>
                <a:ea typeface="Fira Sans Extra Condensed SemiBold"/>
                <a:cs typeface="Fira Sans Extra Condensed SemiBold"/>
                <a:sym typeface="Fira Sans Extra Condensed SemiBold"/>
              </a:rPr>
              <a:t>Violence</a:t>
            </a:r>
            <a:endParaRPr sz="3700" baseline="30000">
              <a:solidFill>
                <a:schemeClr val="dk1"/>
              </a:solidFill>
              <a:latin typeface="Fira Sans Extra Condensed SemiBold"/>
              <a:ea typeface="Fira Sans Extra Condensed SemiBold"/>
              <a:cs typeface="Fira Sans Extra Condensed SemiBold"/>
              <a:sym typeface="Fira Sans Extra Condensed SemiBold"/>
            </a:endParaRPr>
          </a:p>
        </p:txBody>
      </p:sp>
      <p:graphicFrame>
        <p:nvGraphicFramePr>
          <p:cNvPr id="310" name="Google Shape;310;p31"/>
          <p:cNvGraphicFramePr/>
          <p:nvPr/>
        </p:nvGraphicFramePr>
        <p:xfrm>
          <a:off x="3053650" y="1046675"/>
          <a:ext cx="3000000" cy="3000000"/>
        </p:xfrm>
        <a:graphic>
          <a:graphicData uri="http://schemas.openxmlformats.org/drawingml/2006/table">
            <a:tbl>
              <a:tblPr>
                <a:noFill/>
                <a:tableStyleId>{864C8431-D7DA-47B0-9444-1C63148CE611}</a:tableStyleId>
              </a:tblPr>
              <a:tblGrid>
                <a:gridCol w="2852850">
                  <a:extLst>
                    <a:ext uri="{9D8B030D-6E8A-4147-A177-3AD203B41FA5}">
                      <a16:colId xmlns:a16="http://schemas.microsoft.com/office/drawing/2014/main" val="20000"/>
                    </a:ext>
                  </a:extLst>
                </a:gridCol>
                <a:gridCol w="1218225">
                  <a:extLst>
                    <a:ext uri="{9D8B030D-6E8A-4147-A177-3AD203B41FA5}">
                      <a16:colId xmlns:a16="http://schemas.microsoft.com/office/drawing/2014/main" val="20001"/>
                    </a:ext>
                  </a:extLst>
                </a:gridCol>
                <a:gridCol w="1707575">
                  <a:extLst>
                    <a:ext uri="{9D8B030D-6E8A-4147-A177-3AD203B41FA5}">
                      <a16:colId xmlns:a16="http://schemas.microsoft.com/office/drawing/2014/main" val="20002"/>
                    </a:ext>
                  </a:extLst>
                </a:gridCol>
              </a:tblGrid>
              <a:tr h="278375">
                <a:tc>
                  <a:txBody>
                    <a:bodyPr/>
                    <a:lstStyle/>
                    <a:p>
                      <a:pPr marL="0" lvl="0" indent="0" algn="l" rtl="0">
                        <a:spcBef>
                          <a:spcPts val="0"/>
                        </a:spcBef>
                        <a:spcAft>
                          <a:spcPts val="0"/>
                        </a:spcAft>
                        <a:buNone/>
                      </a:pPr>
                      <a:endParaRPr>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Straight</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Queer-Spectrum</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0"/>
                  </a:ext>
                </a:extLst>
              </a:tr>
              <a:tr h="4795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Emotionally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7.7%</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12.6%</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47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Physically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1.6%</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2.9%</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2"/>
                  </a:ext>
                </a:extLst>
              </a:tr>
              <a:tr h="2847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Sexually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3.6%</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8375">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Any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8.4%</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14.1%</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7CFFF"/>
                    </a:solidFill>
                  </a:tcPr>
                </a:tc>
                <a:extLst>
                  <a:ext uri="{0D108BD9-81ED-4DB2-BD59-A6C34878D82A}">
                    <a16:rowId xmlns:a16="http://schemas.microsoft.com/office/drawing/2014/main" val="10004"/>
                  </a:ext>
                </a:extLst>
              </a:tr>
              <a:tr h="278375">
                <a:tc>
                  <a:txBody>
                    <a:bodyPr/>
                    <a:lstStyle/>
                    <a:p>
                      <a:pPr marL="0" lvl="0" indent="0" algn="l" rtl="0">
                        <a:spcBef>
                          <a:spcPts val="0"/>
                        </a:spcBef>
                        <a:spcAft>
                          <a:spcPts val="0"/>
                        </a:spcAft>
                        <a:buNone/>
                      </a:pPr>
                      <a:endParaRPr>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Cisgender</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Trans-Spectrum</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5"/>
                  </a:ext>
                </a:extLst>
              </a:tr>
              <a:tr h="47950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Emotionally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8.3%</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13.9%</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47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Physically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1.8%</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3.5%</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7"/>
                  </a:ext>
                </a:extLst>
              </a:tr>
              <a:tr h="284750">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Sexually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1.8%</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4.6%</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8375">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Any Abusive Relationship</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9.0%</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tc>
                  <a:txBody>
                    <a:bodyPr/>
                    <a:lstStyle/>
                    <a:p>
                      <a:pPr marL="0" lvl="0" indent="0" algn="ctr" rtl="0">
                        <a:lnSpc>
                          <a:spcPct val="115000"/>
                        </a:lnSpc>
                        <a:spcBef>
                          <a:spcPts val="0"/>
                        </a:spcBef>
                        <a:spcAft>
                          <a:spcPts val="0"/>
                        </a:spcAft>
                        <a:buNone/>
                      </a:pPr>
                      <a:r>
                        <a:rPr lang="en" sz="1350">
                          <a:latin typeface="Roboto"/>
                          <a:ea typeface="Roboto"/>
                          <a:cs typeface="Roboto"/>
                          <a:sym typeface="Roboto"/>
                        </a:rPr>
                        <a:t>15.2%</a:t>
                      </a:r>
                      <a:endParaRPr sz="1350">
                        <a:latin typeface="Roboto"/>
                        <a:ea typeface="Roboto"/>
                        <a:cs typeface="Roboto"/>
                        <a:sym typeface="Roboto"/>
                      </a:endParaRPr>
                    </a:p>
                  </a:txBody>
                  <a:tcPr marL="91450" marR="91450" marT="45725" marB="457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ED7D3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Introduction</a:t>
            </a:r>
            <a:endParaRPr>
              <a:solidFill>
                <a:srgbClr val="FF6600"/>
              </a:solidFill>
            </a:endParaRPr>
          </a:p>
        </p:txBody>
      </p:sp>
      <p:sp>
        <p:nvSpPr>
          <p:cNvPr id="80" name="Google Shape;80;p14"/>
          <p:cNvSpPr txBox="1">
            <a:spLocks noGrp="1"/>
          </p:cNvSpPr>
          <p:nvPr>
            <p:ph type="body" idx="1"/>
          </p:nvPr>
        </p:nvSpPr>
        <p:spPr>
          <a:xfrm>
            <a:off x="302825" y="1035300"/>
            <a:ext cx="82482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Goals</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Learning Outcomes</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Speaker Introductions</a:t>
            </a:r>
            <a:endParaRPr sz="2400">
              <a:latin typeface="Fira Sans Extra Condensed ExtraLight"/>
              <a:ea typeface="Fira Sans Extra Condensed ExtraLight"/>
              <a:cs typeface="Fira Sans Extra Condensed ExtraLight"/>
              <a:sym typeface="Fira Sans Extra Condensed ExtraLight"/>
            </a:endParaRPr>
          </a:p>
        </p:txBody>
      </p:sp>
      <p:sp>
        <p:nvSpPr>
          <p:cNvPr id="81" name="Google Shape;81;p14"/>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4"/>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2"/>
          <p:cNvSpPr txBox="1">
            <a:spLocks noGrp="1"/>
          </p:cNvSpPr>
          <p:nvPr>
            <p:ph type="title"/>
          </p:nvPr>
        </p:nvSpPr>
        <p:spPr>
          <a:xfrm>
            <a:off x="311700" y="378650"/>
            <a:ext cx="8520600" cy="108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A9B3"/>
                </a:solidFill>
              </a:rPr>
              <a:t>What Is Campus Climate?</a:t>
            </a:r>
            <a:endParaRPr sz="6000">
              <a:solidFill>
                <a:srgbClr val="00A9B3"/>
              </a:solidFill>
            </a:endParaRPr>
          </a:p>
        </p:txBody>
      </p:sp>
      <p:sp>
        <p:nvSpPr>
          <p:cNvPr id="316" name="Google Shape;316;p32"/>
          <p:cNvSpPr txBox="1">
            <a:spLocks noGrp="1"/>
          </p:cNvSpPr>
          <p:nvPr>
            <p:ph type="body" idx="1"/>
          </p:nvPr>
        </p:nvSpPr>
        <p:spPr>
          <a:xfrm>
            <a:off x="390525" y="1757300"/>
            <a:ext cx="8520600" cy="2970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2800">
                <a:solidFill>
                  <a:srgbClr val="0F243E"/>
                </a:solidFill>
              </a:rPr>
              <a:t>Attitudes of Students, Faculty, Staff, &amp; Administrators</a:t>
            </a:r>
            <a:endParaRPr sz="2800">
              <a:solidFill>
                <a:srgbClr val="0F243E"/>
              </a:solidFill>
            </a:endParaRPr>
          </a:p>
          <a:p>
            <a:pPr marL="457200" lvl="0" indent="-342900" algn="l" rtl="0">
              <a:lnSpc>
                <a:spcPct val="115000"/>
              </a:lnSpc>
              <a:spcBef>
                <a:spcPts val="1000"/>
              </a:spcBef>
              <a:spcAft>
                <a:spcPts val="0"/>
              </a:spcAft>
              <a:buSzPts val="1800"/>
              <a:buChar char="●"/>
            </a:pPr>
            <a:r>
              <a:rPr lang="en" sz="2800">
                <a:solidFill>
                  <a:srgbClr val="0F243E"/>
                </a:solidFill>
              </a:rPr>
              <a:t>Students’ Perceptions of the Institution</a:t>
            </a:r>
            <a:endParaRPr sz="2800">
              <a:solidFill>
                <a:srgbClr val="0F243E"/>
              </a:solidFill>
            </a:endParaRPr>
          </a:p>
          <a:p>
            <a:pPr marL="457200" lvl="0" indent="-342900" algn="l" rtl="0">
              <a:lnSpc>
                <a:spcPct val="115000"/>
              </a:lnSpc>
              <a:spcBef>
                <a:spcPts val="1000"/>
              </a:spcBef>
              <a:spcAft>
                <a:spcPts val="1000"/>
              </a:spcAft>
              <a:buSzPts val="1800"/>
              <a:buChar char="●"/>
            </a:pPr>
            <a:r>
              <a:rPr lang="en" sz="2800">
                <a:solidFill>
                  <a:srgbClr val="0F243E"/>
                </a:solidFill>
              </a:rPr>
              <a:t>Risk and Protective Factors Related to Misconduct</a:t>
            </a:r>
            <a:endParaRPr/>
          </a:p>
        </p:txBody>
      </p:sp>
      <p:cxnSp>
        <p:nvCxnSpPr>
          <p:cNvPr id="317" name="Google Shape;317;p32"/>
          <p:cNvCxnSpPr/>
          <p:nvPr/>
        </p:nvCxnSpPr>
        <p:spPr>
          <a:xfrm>
            <a:off x="389775" y="159792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318" name="Google Shape;318;p32"/>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txBox="1"/>
          <p:nvPr/>
        </p:nvSpPr>
        <p:spPr>
          <a:xfrm>
            <a:off x="6605600" y="4430800"/>
            <a:ext cx="29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Pascarella &amp; Terenzini (2005)</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txBox="1">
            <a:spLocks noGrp="1"/>
          </p:cNvSpPr>
          <p:nvPr>
            <p:ph type="title"/>
          </p:nvPr>
        </p:nvSpPr>
        <p:spPr>
          <a:xfrm>
            <a:off x="276775" y="1012175"/>
            <a:ext cx="2041800" cy="60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500" b="1">
                <a:solidFill>
                  <a:srgbClr val="00A9B3"/>
                </a:solidFill>
                <a:latin typeface="Fira Sans Extra Condensed"/>
                <a:ea typeface="Fira Sans Extra Condensed"/>
                <a:cs typeface="Fira Sans Extra Condensed"/>
                <a:sym typeface="Fira Sans Extra Condensed"/>
              </a:rPr>
              <a:t>“</a:t>
            </a:r>
            <a:endParaRPr sz="7500" b="1">
              <a:solidFill>
                <a:srgbClr val="00A9B3"/>
              </a:solidFill>
              <a:latin typeface="Fira Sans Extra Condensed"/>
              <a:ea typeface="Fira Sans Extra Condensed"/>
              <a:cs typeface="Fira Sans Extra Condensed"/>
              <a:sym typeface="Fira Sans Extra Condensed"/>
            </a:endParaRPr>
          </a:p>
        </p:txBody>
      </p:sp>
      <p:sp>
        <p:nvSpPr>
          <p:cNvPr id="331" name="Google Shape;331;p33"/>
          <p:cNvSpPr txBox="1">
            <a:spLocks noGrp="1"/>
          </p:cNvSpPr>
          <p:nvPr>
            <p:ph type="body" idx="1"/>
          </p:nvPr>
        </p:nvSpPr>
        <p:spPr>
          <a:xfrm>
            <a:off x="1468200" y="570425"/>
            <a:ext cx="6207600" cy="2970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3200">
                <a:solidFill>
                  <a:srgbClr val="0F243E"/>
                </a:solidFill>
                <a:latin typeface="Arial"/>
                <a:ea typeface="Arial"/>
                <a:cs typeface="Arial"/>
                <a:sym typeface="Arial"/>
              </a:rPr>
              <a:t>[A] school that is willing to get an accurate assessment of sexual assault on its campus is one that’s taking the problem – and the solution – seriously. </a:t>
            </a:r>
            <a:endParaRPr sz="3200">
              <a:solidFill>
                <a:srgbClr val="0F243E"/>
              </a:solidFill>
              <a:latin typeface="Arial"/>
              <a:ea typeface="Arial"/>
              <a:cs typeface="Arial"/>
              <a:sym typeface="Arial"/>
            </a:endParaRPr>
          </a:p>
          <a:p>
            <a:pPr marL="0" lvl="0" indent="0" algn="l" rtl="0">
              <a:lnSpc>
                <a:spcPct val="115000"/>
              </a:lnSpc>
              <a:spcBef>
                <a:spcPts val="0"/>
              </a:spcBef>
              <a:spcAft>
                <a:spcPts val="1000"/>
              </a:spcAft>
              <a:buNone/>
            </a:pPr>
            <a:endParaRPr sz="2800">
              <a:solidFill>
                <a:srgbClr val="0F243E"/>
              </a:solidFill>
            </a:endParaRPr>
          </a:p>
        </p:txBody>
      </p:sp>
      <p:sp>
        <p:nvSpPr>
          <p:cNvPr id="332" name="Google Shape;332;p33"/>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txBox="1">
            <a:spLocks noGrp="1"/>
          </p:cNvSpPr>
          <p:nvPr>
            <p:ph type="title"/>
          </p:nvPr>
        </p:nvSpPr>
        <p:spPr>
          <a:xfrm rot="10800000">
            <a:off x="4975100" y="2074500"/>
            <a:ext cx="2041800" cy="60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500" b="1">
                <a:solidFill>
                  <a:srgbClr val="00A9B3"/>
                </a:solidFill>
                <a:latin typeface="Fira Sans Extra Condensed"/>
                <a:ea typeface="Fira Sans Extra Condensed"/>
                <a:cs typeface="Fira Sans Extra Condensed"/>
                <a:sym typeface="Fira Sans Extra Condensed"/>
              </a:rPr>
              <a:t>“</a:t>
            </a:r>
            <a:endParaRPr sz="7500" b="1">
              <a:solidFill>
                <a:srgbClr val="00A9B3"/>
              </a:solidFill>
              <a:latin typeface="Fira Sans Extra Condensed"/>
              <a:ea typeface="Fira Sans Extra Condensed"/>
              <a:cs typeface="Fira Sans Extra Condensed"/>
              <a:sym typeface="Fira Sans Extra Condensed"/>
            </a:endParaRPr>
          </a:p>
        </p:txBody>
      </p:sp>
      <p:cxnSp>
        <p:nvCxnSpPr>
          <p:cNvPr id="340" name="Google Shape;340;p33"/>
          <p:cNvCxnSpPr/>
          <p:nvPr/>
        </p:nvCxnSpPr>
        <p:spPr>
          <a:xfrm>
            <a:off x="504825" y="354102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341" name="Google Shape;341;p33"/>
          <p:cNvSpPr txBox="1"/>
          <p:nvPr/>
        </p:nvSpPr>
        <p:spPr>
          <a:xfrm>
            <a:off x="1757075" y="3561725"/>
            <a:ext cx="5222400" cy="1293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i="1">
                <a:solidFill>
                  <a:srgbClr val="0F243E"/>
                </a:solidFill>
                <a:latin typeface="Roboto"/>
                <a:ea typeface="Roboto"/>
                <a:cs typeface="Roboto"/>
                <a:sym typeface="Roboto"/>
              </a:rPr>
              <a:t>White House Task Force</a:t>
            </a:r>
            <a:endParaRPr sz="2400" b="1" i="1">
              <a:solidFill>
                <a:srgbClr val="0F243E"/>
              </a:solidFill>
              <a:latin typeface="Roboto"/>
              <a:ea typeface="Roboto"/>
              <a:cs typeface="Roboto"/>
              <a:sym typeface="Roboto"/>
            </a:endParaRPr>
          </a:p>
          <a:p>
            <a:pPr marL="0" lvl="0" indent="0" algn="ctr" rtl="0">
              <a:lnSpc>
                <a:spcPct val="90000"/>
              </a:lnSpc>
              <a:spcBef>
                <a:spcPts val="0"/>
              </a:spcBef>
              <a:spcAft>
                <a:spcPts val="0"/>
              </a:spcAft>
              <a:buNone/>
            </a:pPr>
            <a:r>
              <a:rPr lang="en" sz="2400" b="1" i="1">
                <a:solidFill>
                  <a:srgbClr val="0F243E"/>
                </a:solidFill>
                <a:latin typeface="Roboto"/>
                <a:ea typeface="Roboto"/>
                <a:cs typeface="Roboto"/>
                <a:sym typeface="Roboto"/>
              </a:rPr>
              <a:t>to Protect Students from Sexual Assault (2014)</a:t>
            </a:r>
            <a:endParaRPr sz="2400" b="1" i="1">
              <a:solidFill>
                <a:srgbClr val="0F243E"/>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Motivation</a:t>
            </a:r>
            <a:endParaRPr>
              <a:solidFill>
                <a:srgbClr val="FF6600"/>
              </a:solidFill>
            </a:endParaRPr>
          </a:p>
        </p:txBody>
      </p:sp>
      <p:sp>
        <p:nvSpPr>
          <p:cNvPr id="347" name="Google Shape;347;p34"/>
          <p:cNvSpPr txBox="1">
            <a:spLocks noGrp="1"/>
          </p:cNvSpPr>
          <p:nvPr>
            <p:ph type="body" idx="1"/>
          </p:nvPr>
        </p:nvSpPr>
        <p:spPr>
          <a:xfrm>
            <a:off x="302825" y="1035300"/>
            <a:ext cx="82482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Recent Legislation</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Media Coverage</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Groundbreaking Research</a:t>
            </a:r>
            <a:endParaRPr sz="2400">
              <a:latin typeface="Fira Sans Extra Condensed ExtraLight"/>
              <a:ea typeface="Fira Sans Extra Condensed ExtraLight"/>
              <a:cs typeface="Fira Sans Extra Condensed ExtraLight"/>
              <a:sym typeface="Fira Sans Extra Condensed ExtraLight"/>
            </a:endParaRPr>
          </a:p>
        </p:txBody>
      </p:sp>
      <p:sp>
        <p:nvSpPr>
          <p:cNvPr id="348" name="Google Shape;348;p34"/>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4"/>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5"/>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Motivation</a:t>
            </a:r>
            <a:endParaRPr>
              <a:solidFill>
                <a:srgbClr val="FF6600"/>
              </a:solidFill>
            </a:endParaRPr>
          </a:p>
        </p:txBody>
      </p:sp>
      <p:sp>
        <p:nvSpPr>
          <p:cNvPr id="361" name="Google Shape;361;p35"/>
          <p:cNvSpPr txBox="1">
            <a:spLocks noGrp="1"/>
          </p:cNvSpPr>
          <p:nvPr>
            <p:ph type="body" idx="1"/>
          </p:nvPr>
        </p:nvSpPr>
        <p:spPr>
          <a:xfrm>
            <a:off x="302825" y="1035300"/>
            <a:ext cx="43473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Recent Legislation</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Media Coverage</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Groundbreaking Research</a:t>
            </a: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362" name="Google Shape;362;p35"/>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9" name="Google Shape;369;p35"/>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370" name="Google Shape;370;p35"/>
          <p:cNvSpPr txBox="1">
            <a:spLocks noGrp="1"/>
          </p:cNvSpPr>
          <p:nvPr>
            <p:ph type="body" idx="1"/>
          </p:nvPr>
        </p:nvSpPr>
        <p:spPr>
          <a:xfrm>
            <a:off x="4291875" y="1035288"/>
            <a:ext cx="43473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Student Advocacy</a:t>
            </a:r>
            <a:endParaRPr sz="2400">
              <a:latin typeface="Fira Sans Extra Condensed ExtraLight"/>
              <a:ea typeface="Fira Sans Extra Condensed ExtraLight"/>
              <a:cs typeface="Fira Sans Extra Condensed ExtraLight"/>
              <a:sym typeface="Fira Sans Extra Condensed Extra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Motivation</a:t>
            </a:r>
            <a:endParaRPr>
              <a:solidFill>
                <a:srgbClr val="FF6600"/>
              </a:solidFill>
            </a:endParaRPr>
          </a:p>
        </p:txBody>
      </p:sp>
      <p:sp>
        <p:nvSpPr>
          <p:cNvPr id="376" name="Google Shape;376;p36"/>
          <p:cNvSpPr txBox="1">
            <a:spLocks noGrp="1"/>
          </p:cNvSpPr>
          <p:nvPr>
            <p:ph type="body" idx="1"/>
          </p:nvPr>
        </p:nvSpPr>
        <p:spPr>
          <a:xfrm>
            <a:off x="302825" y="1035300"/>
            <a:ext cx="43473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Recent Legislation</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Media Coverage</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Groundbreaking Research</a:t>
            </a: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377" name="Google Shape;377;p36"/>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36"/>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385" name="Google Shape;385;p36"/>
          <p:cNvSpPr txBox="1">
            <a:spLocks noGrp="1"/>
          </p:cNvSpPr>
          <p:nvPr>
            <p:ph type="body" idx="1"/>
          </p:nvPr>
        </p:nvSpPr>
        <p:spPr>
          <a:xfrm>
            <a:off x="4291875" y="1035288"/>
            <a:ext cx="4347300" cy="3253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Student Advocacy</a:t>
            </a:r>
            <a:endParaRPr sz="2400">
              <a:latin typeface="Fira Sans Extra Condensed ExtraLight"/>
              <a:ea typeface="Fira Sans Extra Condensed ExtraLight"/>
              <a:cs typeface="Fira Sans Extra Condensed ExtraLight"/>
              <a:sym typeface="Fira Sans Extra Condensed ExtraLight"/>
            </a:endParaRPr>
          </a:p>
          <a:p>
            <a:pPr marL="457200" lvl="0" indent="0" algn="l" rtl="0">
              <a:spcBef>
                <a:spcPts val="16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457200" lvl="0" indent="-381000" algn="l" rtl="0">
              <a:spcBef>
                <a:spcPts val="1600"/>
              </a:spcBef>
              <a:spcAft>
                <a:spcPts val="0"/>
              </a:spcAft>
              <a:buSzPts val="2400"/>
              <a:buFont typeface="Fira Sans Extra Condensed ExtraLight"/>
              <a:buChar char="●"/>
            </a:pPr>
            <a:r>
              <a:rPr lang="en" sz="2400">
                <a:latin typeface="Fira Sans Extra Condensed ExtraLight"/>
                <a:ea typeface="Fira Sans Extra Condensed ExtraLight"/>
                <a:cs typeface="Fira Sans Extra Condensed ExtraLight"/>
                <a:sym typeface="Fira Sans Extra Condensed ExtraLight"/>
              </a:rPr>
              <a:t>Dedicated Administrators</a:t>
            </a:r>
            <a:endParaRPr sz="2400">
              <a:latin typeface="Fira Sans Extra Condensed ExtraLight"/>
              <a:ea typeface="Fira Sans Extra Condensed ExtraLight"/>
              <a:cs typeface="Fira Sans Extra Condensed ExtraLight"/>
              <a:sym typeface="Fira Sans Extra Condensed Extra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7"/>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The Past Decade</a:t>
            </a:r>
            <a:endParaRPr>
              <a:solidFill>
                <a:srgbClr val="FF6600"/>
              </a:solidFill>
            </a:endParaRPr>
          </a:p>
        </p:txBody>
      </p:sp>
      <p:sp>
        <p:nvSpPr>
          <p:cNvPr id="391" name="Google Shape;391;p37"/>
          <p:cNvSpPr txBox="1">
            <a:spLocks noGrp="1"/>
          </p:cNvSpPr>
          <p:nvPr>
            <p:ph type="body" idx="1"/>
          </p:nvPr>
        </p:nvSpPr>
        <p:spPr>
          <a:xfrm>
            <a:off x="302825" y="1035300"/>
            <a:ext cx="8385000" cy="3253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Hundreds of campuses have assessed sexual misconduct climate</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Each institution is different</a:t>
            </a:r>
            <a:endParaRPr sz="2400">
              <a:solidFill>
                <a:srgbClr val="4F81BD"/>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Climate survey is just the beginning</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Clr>
                <a:srgbClr val="0F243E"/>
              </a:buClr>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Campus action plans should be carefully considered and implemented</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0" algn="l" rtl="0">
              <a:spcBef>
                <a:spcPts val="10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392" name="Google Shape;392;p37"/>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9" name="Google Shape;399;p37"/>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8"/>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Some Existing Survey Tools</a:t>
            </a:r>
            <a:endParaRPr>
              <a:solidFill>
                <a:srgbClr val="FF6600"/>
              </a:solidFill>
            </a:endParaRPr>
          </a:p>
        </p:txBody>
      </p:sp>
      <p:sp>
        <p:nvSpPr>
          <p:cNvPr id="405" name="Google Shape;405;p38"/>
          <p:cNvSpPr txBox="1">
            <a:spLocks noGrp="1"/>
          </p:cNvSpPr>
          <p:nvPr>
            <p:ph type="body" idx="1"/>
          </p:nvPr>
        </p:nvSpPr>
        <p:spPr>
          <a:xfrm>
            <a:off x="302825" y="1035300"/>
            <a:ext cx="8385000" cy="3253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F243E"/>
              </a:buClr>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AAU</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Clr>
                <a:srgbClr val="0F243E"/>
              </a:buClr>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ARC3</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Clr>
                <a:srgbClr val="0F243E"/>
              </a:buClr>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CATS (University of Kentucky)</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381000" algn="l" rtl="0">
              <a:lnSpc>
                <a:spcPct val="100000"/>
              </a:lnSpc>
              <a:spcBef>
                <a:spcPts val="1000"/>
              </a:spcBef>
              <a:spcAft>
                <a:spcPts val="0"/>
              </a:spcAft>
              <a:buClr>
                <a:srgbClr val="0F243E"/>
              </a:buClr>
              <a:buSzPts val="2400"/>
              <a:buFont typeface="Fira Sans Extra Condensed Light"/>
              <a:buChar char="●"/>
            </a:pPr>
            <a:r>
              <a:rPr lang="en" sz="2400">
                <a:solidFill>
                  <a:srgbClr val="0F243E"/>
                </a:solidFill>
                <a:latin typeface="Fira Sans Extra Condensed Light"/>
                <a:ea typeface="Fira Sans Extra Condensed Light"/>
                <a:cs typeface="Fira Sans Extra Condensed Light"/>
                <a:sym typeface="Fira Sans Extra Condensed Light"/>
              </a:rPr>
              <a:t>White House Task Force</a:t>
            </a:r>
            <a:endParaRPr sz="2400">
              <a:solidFill>
                <a:srgbClr val="0F243E"/>
              </a:solidFill>
              <a:latin typeface="Fira Sans Extra Condensed Light"/>
              <a:ea typeface="Fira Sans Extra Condensed Light"/>
              <a:cs typeface="Fira Sans Extra Condensed Light"/>
              <a:sym typeface="Fira Sans Extra Condensed Light"/>
            </a:endParaRPr>
          </a:p>
          <a:p>
            <a:pPr marL="457200" lvl="0" indent="0" algn="l" rtl="0">
              <a:spcBef>
                <a:spcPts val="10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406" name="Google Shape;406;p38"/>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38"/>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9"/>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A9B3"/>
                </a:solidFill>
              </a:rPr>
              <a:t>Some Existing Survey Tools</a:t>
            </a:r>
            <a:endParaRPr>
              <a:solidFill>
                <a:srgbClr val="FF6600"/>
              </a:solidFill>
            </a:endParaRPr>
          </a:p>
        </p:txBody>
      </p:sp>
      <p:sp>
        <p:nvSpPr>
          <p:cNvPr id="419" name="Google Shape;419;p39"/>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6" name="Google Shape;426;p39"/>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427" name="Google Shape;427;p39"/>
          <p:cNvPicPr preferRelativeResize="0"/>
          <p:nvPr/>
        </p:nvPicPr>
        <p:blipFill>
          <a:blip r:embed="rId3">
            <a:alphaModFix/>
          </a:blip>
          <a:stretch>
            <a:fillRect/>
          </a:stretch>
        </p:blipFill>
        <p:spPr>
          <a:xfrm>
            <a:off x="152400" y="1039363"/>
            <a:ext cx="8839202" cy="3064783"/>
          </a:xfrm>
          <a:prstGeom prst="rect">
            <a:avLst/>
          </a:prstGeom>
          <a:noFill/>
          <a:ln>
            <a:noFill/>
          </a:ln>
        </p:spPr>
      </p:pic>
      <p:sp>
        <p:nvSpPr>
          <p:cNvPr id="428" name="Google Shape;428;p39"/>
          <p:cNvSpPr txBox="1"/>
          <p:nvPr/>
        </p:nvSpPr>
        <p:spPr>
          <a:xfrm>
            <a:off x="3315525" y="4430800"/>
            <a:ext cx="609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Wood, Sully, Kammer-Kerwick, Follingstad, &amp; Busch-Armendariz (2017)</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ARC3 Student Survey Modules</a:t>
            </a:r>
            <a:endParaRPr>
              <a:solidFill>
                <a:srgbClr val="FF6600"/>
              </a:solidFill>
            </a:endParaRPr>
          </a:p>
        </p:txBody>
      </p:sp>
      <p:sp>
        <p:nvSpPr>
          <p:cNvPr id="434" name="Google Shape;434;p40"/>
          <p:cNvSpPr txBox="1">
            <a:spLocks noGrp="1"/>
          </p:cNvSpPr>
          <p:nvPr>
            <p:ph type="body" idx="1"/>
          </p:nvPr>
        </p:nvSpPr>
        <p:spPr>
          <a:xfrm>
            <a:off x="222025" y="1035300"/>
            <a:ext cx="4490100" cy="3253500"/>
          </a:xfrm>
          <a:prstGeom prst="rect">
            <a:avLst/>
          </a:prstGeom>
        </p:spPr>
        <p:txBody>
          <a:bodyPr spcFirstLastPara="1" wrap="square" lIns="91425" tIns="91425" rIns="91425" bIns="91425" anchor="t" anchorCtr="0">
            <a:noAutofit/>
          </a:bodyPr>
          <a:lstStyle/>
          <a:p>
            <a:pPr marL="457200" lvl="0" indent="-381000" algn="l" rtl="0">
              <a:lnSpc>
                <a:spcPct val="110000"/>
              </a:lnSpc>
              <a:spcBef>
                <a:spcPts val="0"/>
              </a:spcBef>
              <a:spcAft>
                <a:spcPts val="0"/>
              </a:spcAft>
              <a:buSzPts val="2400"/>
              <a:buChar char="●"/>
            </a:pPr>
            <a:r>
              <a:rPr lang="en" sz="2000">
                <a:solidFill>
                  <a:srgbClr val="0F243E"/>
                </a:solidFill>
              </a:rPr>
              <a:t>Possible Outcomes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Alcohol Use</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Peer Norms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Perceptions of Campus Climate</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Regarding Sexual Misconduct</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Sexual Harassment by Faculty/Staff</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Sexual Harassment by Students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Stalking Victimization</a:t>
            </a:r>
            <a:endParaRPr sz="2000">
              <a:solidFill>
                <a:srgbClr val="0F243E"/>
              </a:solidFill>
            </a:endParaRPr>
          </a:p>
          <a:p>
            <a:pPr marL="457200" lvl="0" indent="0" algn="l" rtl="0">
              <a:spcBef>
                <a:spcPts val="9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435" name="Google Shape;435;p40"/>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2" name="Google Shape;442;p40"/>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443" name="Google Shape;443;p40"/>
          <p:cNvSpPr txBox="1">
            <a:spLocks noGrp="1"/>
          </p:cNvSpPr>
          <p:nvPr>
            <p:ph type="body" idx="1"/>
          </p:nvPr>
        </p:nvSpPr>
        <p:spPr>
          <a:xfrm>
            <a:off x="4520475" y="1035288"/>
            <a:ext cx="4347300" cy="3253500"/>
          </a:xfrm>
          <a:prstGeom prst="rect">
            <a:avLst/>
          </a:prstGeom>
        </p:spPr>
        <p:txBody>
          <a:bodyPr spcFirstLastPara="1" wrap="square" lIns="91425" tIns="91425" rIns="91425" bIns="91425" anchor="t" anchorCtr="0">
            <a:noAutofit/>
          </a:bodyPr>
          <a:lstStyle/>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Dating Violence Victimization</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Sexual Violence Victimization</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Institutional Responses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Peer Responses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Affirmative Consent</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Bystander Intervention</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Campus Safety</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Demographics</a:t>
            </a:r>
            <a:endParaRPr sz="2000">
              <a:solidFill>
                <a:srgbClr val="0F243E"/>
              </a:solidFill>
            </a:endParaRPr>
          </a:p>
          <a:p>
            <a:pPr marL="457200" lvl="0" indent="-381000" algn="l" rtl="0">
              <a:lnSpc>
                <a:spcPct val="110000"/>
              </a:lnSpc>
              <a:spcBef>
                <a:spcPts val="0"/>
              </a:spcBef>
              <a:spcAft>
                <a:spcPts val="0"/>
              </a:spcAft>
              <a:buSzPts val="2400"/>
              <a:buFont typeface="Fira Sans Extra Condensed ExtraLight"/>
              <a:buChar char="●"/>
            </a:pPr>
            <a:r>
              <a:rPr lang="en" sz="2000">
                <a:solidFill>
                  <a:srgbClr val="0F243E"/>
                </a:solidFill>
              </a:rPr>
              <a:t>Additional Information</a:t>
            </a:r>
            <a:endParaRPr sz="2000">
              <a:solidFill>
                <a:srgbClr val="0F243E"/>
              </a:solidFill>
            </a:endParaRPr>
          </a:p>
          <a:p>
            <a:pPr marL="457200" lvl="0" indent="0" algn="l" rtl="0">
              <a:spcBef>
                <a:spcPts val="9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1"/>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ARC3 Student Survey Modules</a:t>
            </a:r>
            <a:endParaRPr>
              <a:solidFill>
                <a:srgbClr val="FF6600"/>
              </a:solidFill>
            </a:endParaRPr>
          </a:p>
        </p:txBody>
      </p:sp>
      <p:sp>
        <p:nvSpPr>
          <p:cNvPr id="449" name="Google Shape;449;p41"/>
          <p:cNvSpPr txBox="1">
            <a:spLocks noGrp="1"/>
          </p:cNvSpPr>
          <p:nvPr>
            <p:ph type="body" idx="1"/>
          </p:nvPr>
        </p:nvSpPr>
        <p:spPr>
          <a:xfrm>
            <a:off x="364750" y="1035300"/>
            <a:ext cx="4347300" cy="3253500"/>
          </a:xfrm>
          <a:prstGeom prst="rect">
            <a:avLst/>
          </a:prstGeom>
        </p:spPr>
        <p:txBody>
          <a:bodyPr spcFirstLastPara="1" wrap="square" lIns="91425" tIns="91425" rIns="91425" bIns="91425" anchor="t" anchorCtr="0">
            <a:noAutofit/>
          </a:bodyPr>
          <a:lstStyle/>
          <a:p>
            <a:pPr marL="457200" lvl="0" indent="-381000" algn="l" rtl="0">
              <a:lnSpc>
                <a:spcPct val="110000"/>
              </a:lnSpc>
              <a:spcBef>
                <a:spcPts val="0"/>
              </a:spcBef>
              <a:spcAft>
                <a:spcPts val="0"/>
              </a:spcAft>
              <a:buSzPts val="2400"/>
              <a:buChar char="●"/>
            </a:pPr>
            <a:r>
              <a:rPr lang="en" sz="2200">
                <a:solidFill>
                  <a:srgbClr val="0F243E"/>
                </a:solidFill>
              </a:rPr>
              <a:t>Demographics</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Possible Outcomes</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Sexual Harassment</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Stalking Victimization</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Dating Violence Victimization</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Sexual Violence Victimization</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Reporting Experiences</a:t>
            </a:r>
            <a:endParaRPr sz="2200">
              <a:solidFill>
                <a:srgbClr val="0F243E"/>
              </a:solidFill>
            </a:endParaRPr>
          </a:p>
          <a:p>
            <a:pPr marL="457200" lvl="0" indent="0" algn="l" rtl="0">
              <a:lnSpc>
                <a:spcPct val="110000"/>
              </a:lnSpc>
              <a:spcBef>
                <a:spcPts val="900"/>
              </a:spcBef>
              <a:spcAft>
                <a:spcPts val="0"/>
              </a:spcAft>
              <a:buNone/>
            </a:pPr>
            <a:endParaRPr sz="2000">
              <a:solidFill>
                <a:srgbClr val="0F243E"/>
              </a:solidFill>
            </a:endParaRPr>
          </a:p>
          <a:p>
            <a:pPr marL="457200" lvl="0" indent="0" algn="l" rtl="0">
              <a:spcBef>
                <a:spcPts val="9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450" name="Google Shape;450;p41"/>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7" name="Google Shape;457;p41"/>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458" name="Google Shape;458;p41"/>
          <p:cNvSpPr txBox="1">
            <a:spLocks noGrp="1"/>
          </p:cNvSpPr>
          <p:nvPr>
            <p:ph type="body" idx="1"/>
          </p:nvPr>
        </p:nvSpPr>
        <p:spPr>
          <a:xfrm>
            <a:off x="4712050" y="1034788"/>
            <a:ext cx="4347300" cy="3253500"/>
          </a:xfrm>
          <a:prstGeom prst="rect">
            <a:avLst/>
          </a:prstGeom>
        </p:spPr>
        <p:txBody>
          <a:bodyPr spcFirstLastPara="1" wrap="square" lIns="91425" tIns="91425" rIns="91425" bIns="91425" anchor="t" anchorCtr="0">
            <a:noAutofit/>
          </a:bodyPr>
          <a:lstStyle/>
          <a:p>
            <a:pPr marL="457200" lvl="0" indent="-381000" algn="l" rtl="0">
              <a:lnSpc>
                <a:spcPct val="110000"/>
              </a:lnSpc>
              <a:spcBef>
                <a:spcPts val="0"/>
              </a:spcBef>
              <a:spcAft>
                <a:spcPts val="0"/>
              </a:spcAft>
              <a:buSzPts val="2400"/>
              <a:buChar char="●"/>
            </a:pPr>
            <a:r>
              <a:rPr lang="en" sz="2200">
                <a:solidFill>
                  <a:srgbClr val="0F243E"/>
                </a:solidFill>
              </a:rPr>
              <a:t>Institutional Responses</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Economic Impact</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Affirmative Consent</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Bystander Efficacy</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Campus Safety</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Additional Demographics</a:t>
            </a:r>
            <a:endParaRPr sz="2200">
              <a:solidFill>
                <a:srgbClr val="0F243E"/>
              </a:solidFill>
            </a:endParaRPr>
          </a:p>
          <a:p>
            <a:pPr marL="457200" lvl="0" indent="-381000" algn="l" rtl="0">
              <a:lnSpc>
                <a:spcPct val="110000"/>
              </a:lnSpc>
              <a:spcBef>
                <a:spcPts val="0"/>
              </a:spcBef>
              <a:spcAft>
                <a:spcPts val="0"/>
              </a:spcAft>
              <a:buSzPts val="2400"/>
              <a:buChar char="●"/>
            </a:pPr>
            <a:r>
              <a:rPr lang="en" sz="2200">
                <a:solidFill>
                  <a:srgbClr val="0F243E"/>
                </a:solidFill>
              </a:rPr>
              <a:t>Additional Information</a:t>
            </a:r>
            <a:endParaRPr sz="2000">
              <a:solidFill>
                <a:srgbClr val="0F243E"/>
              </a:solidFill>
            </a:endParaRPr>
          </a:p>
          <a:p>
            <a:pPr marL="457200" lvl="0" indent="0" algn="l" rtl="0">
              <a:spcBef>
                <a:spcPts val="9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A9B3"/>
                </a:solidFill>
              </a:rPr>
              <a:t>Setting the Context</a:t>
            </a:r>
            <a:endParaRPr sz="6000">
              <a:solidFill>
                <a:srgbClr val="00A9B3"/>
              </a:solidFill>
            </a:endParaRPr>
          </a:p>
        </p:txBody>
      </p:sp>
      <p:sp>
        <p:nvSpPr>
          <p:cNvPr id="94" name="Google Shape;94;p1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Violence Against Women Legislation</a:t>
            </a:r>
            <a:endParaRPr/>
          </a:p>
        </p:txBody>
      </p:sp>
      <p:cxnSp>
        <p:nvCxnSpPr>
          <p:cNvPr id="95" name="Google Shape;95;p15"/>
          <p:cNvCxnSpPr/>
          <p:nvPr/>
        </p:nvCxnSpPr>
        <p:spPr>
          <a:xfrm>
            <a:off x="310950" y="31005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2"/>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Considerations</a:t>
            </a:r>
            <a:endParaRPr>
              <a:solidFill>
                <a:srgbClr val="FF6600"/>
              </a:solidFill>
            </a:endParaRPr>
          </a:p>
        </p:txBody>
      </p:sp>
      <p:sp>
        <p:nvSpPr>
          <p:cNvPr id="464" name="Google Shape;464;p42"/>
          <p:cNvSpPr txBox="1">
            <a:spLocks noGrp="1"/>
          </p:cNvSpPr>
          <p:nvPr>
            <p:ph type="body" idx="1"/>
          </p:nvPr>
        </p:nvSpPr>
        <p:spPr>
          <a:xfrm>
            <a:off x="302825" y="1035300"/>
            <a:ext cx="8385000" cy="3253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F243E"/>
              </a:buClr>
              <a:buSzPts val="2400"/>
              <a:buChar char="●"/>
            </a:pPr>
            <a:r>
              <a:rPr lang="en" sz="2800">
                <a:solidFill>
                  <a:srgbClr val="0F243E"/>
                </a:solidFill>
              </a:rPr>
              <a:t>Inclusiveness, mutual respect, and collaboration</a:t>
            </a:r>
            <a:endParaRPr sz="2800">
              <a:solidFill>
                <a:srgbClr val="0F243E"/>
              </a:solidFill>
            </a:endParaRPr>
          </a:p>
          <a:p>
            <a:pPr marL="457200" lvl="0" indent="-381000" algn="l" rtl="0">
              <a:lnSpc>
                <a:spcPct val="115000"/>
              </a:lnSpc>
              <a:spcBef>
                <a:spcPts val="200"/>
              </a:spcBef>
              <a:spcAft>
                <a:spcPts val="0"/>
              </a:spcAft>
              <a:buClr>
                <a:srgbClr val="0F243E"/>
              </a:buClr>
              <a:buSzPts val="2400"/>
              <a:buChar char="●"/>
            </a:pPr>
            <a:r>
              <a:rPr lang="en" sz="2800">
                <a:solidFill>
                  <a:srgbClr val="0F243E"/>
                </a:solidFill>
              </a:rPr>
              <a:t>A transparent process</a:t>
            </a:r>
            <a:endParaRPr sz="2800">
              <a:solidFill>
                <a:srgbClr val="0F243E"/>
              </a:solidFill>
            </a:endParaRPr>
          </a:p>
          <a:p>
            <a:pPr marL="457200" lvl="0" indent="-381000" algn="l" rtl="0">
              <a:lnSpc>
                <a:spcPct val="115000"/>
              </a:lnSpc>
              <a:spcBef>
                <a:spcPts val="200"/>
              </a:spcBef>
              <a:spcAft>
                <a:spcPts val="0"/>
              </a:spcAft>
              <a:buClr>
                <a:srgbClr val="0F243E"/>
              </a:buClr>
              <a:buSzPts val="2400"/>
              <a:buChar char="●"/>
            </a:pPr>
            <a:r>
              <a:rPr lang="en" sz="2800">
                <a:solidFill>
                  <a:srgbClr val="0F243E"/>
                </a:solidFill>
              </a:rPr>
              <a:t>Ensuring independence and integrity in research</a:t>
            </a:r>
            <a:endParaRPr sz="2400">
              <a:solidFill>
                <a:srgbClr val="0F243E"/>
              </a:solidFill>
            </a:endParaRPr>
          </a:p>
          <a:p>
            <a:pPr marL="457200" lvl="0" indent="0" algn="l" rtl="0">
              <a:spcBef>
                <a:spcPts val="2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465" name="Google Shape;465;p42"/>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42"/>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3"/>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Considerations</a:t>
            </a:r>
            <a:endParaRPr>
              <a:solidFill>
                <a:srgbClr val="FF6600"/>
              </a:solidFill>
            </a:endParaRPr>
          </a:p>
        </p:txBody>
      </p:sp>
      <p:sp>
        <p:nvSpPr>
          <p:cNvPr id="478" name="Google Shape;478;p43"/>
          <p:cNvSpPr txBox="1">
            <a:spLocks noGrp="1"/>
          </p:cNvSpPr>
          <p:nvPr>
            <p:ph type="body" idx="1"/>
          </p:nvPr>
        </p:nvSpPr>
        <p:spPr>
          <a:xfrm>
            <a:off x="302825" y="1035300"/>
            <a:ext cx="8385000" cy="3253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F243E"/>
              </a:buClr>
              <a:buSzPts val="2400"/>
              <a:buChar char="●"/>
            </a:pPr>
            <a:r>
              <a:rPr lang="en" sz="2800">
                <a:solidFill>
                  <a:srgbClr val="0F243E"/>
                </a:solidFill>
              </a:rPr>
              <a:t>Use of the best scientific evidence as the foundation of the survey</a:t>
            </a:r>
            <a:endParaRPr sz="2800">
              <a:solidFill>
                <a:srgbClr val="0F243E"/>
              </a:solidFill>
            </a:endParaRPr>
          </a:p>
          <a:p>
            <a:pPr marL="457200" lvl="0" indent="-381000" algn="l" rtl="0">
              <a:lnSpc>
                <a:spcPct val="115000"/>
              </a:lnSpc>
              <a:spcBef>
                <a:spcPts val="0"/>
              </a:spcBef>
              <a:spcAft>
                <a:spcPts val="0"/>
              </a:spcAft>
              <a:buClr>
                <a:srgbClr val="0F243E"/>
              </a:buClr>
              <a:buSzPts val="2400"/>
              <a:buChar char="●"/>
            </a:pPr>
            <a:r>
              <a:rPr lang="en" sz="2800">
                <a:solidFill>
                  <a:srgbClr val="0F243E"/>
                </a:solidFill>
              </a:rPr>
              <a:t>Sensitivity to the unique issues faced by various diverse populations</a:t>
            </a:r>
            <a:endParaRPr sz="2800">
              <a:solidFill>
                <a:srgbClr val="0F243E"/>
              </a:solidFill>
            </a:endParaRPr>
          </a:p>
          <a:p>
            <a:pPr marL="457200" lvl="0" indent="-381000" algn="l" rtl="0">
              <a:lnSpc>
                <a:spcPct val="115000"/>
              </a:lnSpc>
              <a:spcBef>
                <a:spcPts val="0"/>
              </a:spcBef>
              <a:spcAft>
                <a:spcPts val="0"/>
              </a:spcAft>
              <a:buClr>
                <a:srgbClr val="0F243E"/>
              </a:buClr>
              <a:buSzPts val="2400"/>
              <a:buChar char="●"/>
            </a:pPr>
            <a:r>
              <a:rPr lang="en" sz="2800">
                <a:solidFill>
                  <a:srgbClr val="0F243E"/>
                </a:solidFill>
              </a:rPr>
              <a:t>Civil rights approach grounded in Title IX</a:t>
            </a:r>
            <a:endParaRPr sz="28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479" name="Google Shape;479;p43"/>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3"/>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3"/>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6" name="Google Shape;486;p43"/>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44"/>
          <p:cNvPicPr preferRelativeResize="0"/>
          <p:nvPr/>
        </p:nvPicPr>
        <p:blipFill>
          <a:blip r:embed="rId3">
            <a:alphaModFix/>
          </a:blip>
          <a:stretch>
            <a:fillRect/>
          </a:stretch>
        </p:blipFill>
        <p:spPr>
          <a:xfrm>
            <a:off x="612425" y="247650"/>
            <a:ext cx="7919154" cy="4648199"/>
          </a:xfrm>
          <a:prstGeom prst="rect">
            <a:avLst/>
          </a:prstGeom>
          <a:noFill/>
          <a:ln>
            <a:noFill/>
          </a:ln>
        </p:spPr>
      </p:pic>
      <p:cxnSp>
        <p:nvCxnSpPr>
          <p:cNvPr id="492" name="Google Shape;492;p44"/>
          <p:cNvCxnSpPr/>
          <p:nvPr/>
        </p:nvCxnSpPr>
        <p:spPr>
          <a:xfrm>
            <a:off x="0" y="1782400"/>
            <a:ext cx="8522100" cy="20700"/>
          </a:xfrm>
          <a:prstGeom prst="straightConnector1">
            <a:avLst/>
          </a:prstGeom>
          <a:noFill/>
          <a:ln w="76200" cap="flat" cmpd="sng">
            <a:solidFill>
              <a:srgbClr val="FF6600"/>
            </a:solidFill>
            <a:prstDash val="solid"/>
            <a:round/>
            <a:headEnd type="none" w="med" len="med"/>
            <a:tailEnd type="oval" w="med" len="med"/>
          </a:ln>
        </p:spPr>
      </p:cxnSp>
      <p:sp>
        <p:nvSpPr>
          <p:cNvPr id="493" name="Google Shape;493;p44"/>
          <p:cNvSpPr txBox="1"/>
          <p:nvPr/>
        </p:nvSpPr>
        <p:spPr>
          <a:xfrm>
            <a:off x="5103300" y="1264300"/>
            <a:ext cx="3418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latin typeface="Fira Sans Extra Condensed"/>
                <a:ea typeface="Fira Sans Extra Condensed"/>
                <a:cs typeface="Fira Sans Extra Condensed"/>
                <a:sym typeface="Fira Sans Extra Condensed"/>
              </a:rPr>
              <a:t>The “Now What?” Moment</a:t>
            </a:r>
            <a:endParaRPr sz="2300" b="1">
              <a:latin typeface="Fira Sans Extra Condensed"/>
              <a:ea typeface="Fira Sans Extra Condensed"/>
              <a:cs typeface="Fira Sans Extra Condensed"/>
              <a:sym typeface="Fira Sans Extra Condense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A9B3"/>
                </a:solidFill>
              </a:rPr>
              <a:t>So… What Now?</a:t>
            </a:r>
            <a:endParaRPr sz="6000">
              <a:solidFill>
                <a:srgbClr val="00A9B3"/>
              </a:solidFill>
            </a:endParaRPr>
          </a:p>
        </p:txBody>
      </p:sp>
      <p:cxnSp>
        <p:nvCxnSpPr>
          <p:cNvPr id="499" name="Google Shape;499;p45"/>
          <p:cNvCxnSpPr/>
          <p:nvPr/>
        </p:nvCxnSpPr>
        <p:spPr>
          <a:xfrm>
            <a:off x="310950" y="31005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6"/>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Take data &amp; formulate a plan to prevent sexual harrassment and violence</a:t>
            </a:r>
            <a:endParaRPr>
              <a:solidFill>
                <a:srgbClr val="FF6600"/>
              </a:solidFill>
            </a:endParaRPr>
          </a:p>
        </p:txBody>
      </p:sp>
      <p:sp>
        <p:nvSpPr>
          <p:cNvPr id="505" name="Google Shape;505;p46"/>
          <p:cNvSpPr txBox="1">
            <a:spLocks noGrp="1"/>
          </p:cNvSpPr>
          <p:nvPr>
            <p:ph type="body" idx="1"/>
          </p:nvPr>
        </p:nvSpPr>
        <p:spPr>
          <a:xfrm>
            <a:off x="234425" y="1373600"/>
            <a:ext cx="8385000" cy="3253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F243E"/>
              </a:buClr>
              <a:buSzPts val="2400"/>
              <a:buChar char="●"/>
            </a:pPr>
            <a:r>
              <a:rPr lang="en" sz="2800">
                <a:solidFill>
                  <a:srgbClr val="0F243E"/>
                </a:solidFill>
              </a:rPr>
              <a:t>Prevention work is squarely within Title IX</a:t>
            </a:r>
            <a:endParaRPr sz="2800">
              <a:solidFill>
                <a:srgbClr val="0F243E"/>
              </a:solidFill>
            </a:endParaRPr>
          </a:p>
          <a:p>
            <a:pPr marL="457200" lvl="0" indent="-381000" algn="l" rtl="0">
              <a:lnSpc>
                <a:spcPct val="115000"/>
              </a:lnSpc>
              <a:spcBef>
                <a:spcPts val="0"/>
              </a:spcBef>
              <a:spcAft>
                <a:spcPts val="0"/>
              </a:spcAft>
              <a:buClr>
                <a:srgbClr val="0F243E"/>
              </a:buClr>
              <a:buSzPts val="2400"/>
              <a:buChar char="●"/>
            </a:pPr>
            <a:r>
              <a:rPr lang="en" sz="2800">
                <a:solidFill>
                  <a:srgbClr val="0F243E"/>
                </a:solidFill>
              </a:rPr>
              <a:t>…but you don’t need to do it alone!</a:t>
            </a:r>
            <a:endParaRPr sz="2800">
              <a:solidFill>
                <a:srgbClr val="0F243E"/>
              </a:solidFill>
            </a:endParaRPr>
          </a:p>
          <a:p>
            <a:pPr marL="914400" lvl="1" indent="-355600" algn="l" rtl="0">
              <a:lnSpc>
                <a:spcPct val="115000"/>
              </a:lnSpc>
              <a:spcBef>
                <a:spcPts val="0"/>
              </a:spcBef>
              <a:spcAft>
                <a:spcPts val="0"/>
              </a:spcAft>
              <a:buClr>
                <a:srgbClr val="0F243E"/>
              </a:buClr>
              <a:buSzPts val="2000"/>
              <a:buChar char="○"/>
            </a:pPr>
            <a:r>
              <a:rPr lang="en" sz="2400">
                <a:solidFill>
                  <a:srgbClr val="0F243E"/>
                </a:solidFill>
              </a:rPr>
              <a:t>Institution-wide coalitions/Coordinated Community Response Team (UC-Berkeley, U of Michigan)</a:t>
            </a:r>
            <a:endParaRPr sz="24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506" name="Google Shape;506;p46"/>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6"/>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6"/>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6"/>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6"/>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6"/>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3" name="Google Shape;513;p46"/>
          <p:cNvCxnSpPr/>
          <p:nvPr/>
        </p:nvCxnSpPr>
        <p:spPr>
          <a:xfrm>
            <a:off x="165875" y="11310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7"/>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How to Create a Prevention Action Plan</a:t>
            </a:r>
            <a:endParaRPr>
              <a:solidFill>
                <a:srgbClr val="FF6600"/>
              </a:solidFill>
            </a:endParaRPr>
          </a:p>
        </p:txBody>
      </p:sp>
      <p:sp>
        <p:nvSpPr>
          <p:cNvPr id="519" name="Google Shape;519;p47"/>
          <p:cNvSpPr txBox="1">
            <a:spLocks noGrp="1"/>
          </p:cNvSpPr>
          <p:nvPr>
            <p:ph type="body" idx="1"/>
          </p:nvPr>
        </p:nvSpPr>
        <p:spPr>
          <a:xfrm>
            <a:off x="234425" y="864900"/>
            <a:ext cx="8385000" cy="3253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F243E"/>
              </a:buClr>
              <a:buSzPts val="1900"/>
              <a:buChar char="●"/>
            </a:pPr>
            <a:r>
              <a:rPr lang="en" sz="1900">
                <a:solidFill>
                  <a:schemeClr val="dk1"/>
                </a:solidFill>
              </a:rPr>
              <a:t>What correlative factors of sexual harassment/violence can you identify?</a:t>
            </a:r>
            <a:endParaRPr sz="19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Elevated victimization rates in specific populations</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Alcohol and other drug use</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Consent/coercion rates</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Student sexual harassment rates</a:t>
            </a:r>
            <a:endParaRPr sz="1700">
              <a:solidFill>
                <a:schemeClr val="dk1"/>
              </a:solidFill>
            </a:endParaRPr>
          </a:p>
          <a:p>
            <a:pPr marL="457200" lvl="0" indent="-349250" algn="l" rtl="0">
              <a:lnSpc>
                <a:spcPct val="115000"/>
              </a:lnSpc>
              <a:spcBef>
                <a:spcPts val="0"/>
              </a:spcBef>
              <a:spcAft>
                <a:spcPts val="0"/>
              </a:spcAft>
              <a:buClr>
                <a:srgbClr val="0F243E"/>
              </a:buClr>
              <a:buSzPts val="1900"/>
              <a:buChar char="●"/>
            </a:pPr>
            <a:r>
              <a:rPr lang="en" sz="1900">
                <a:solidFill>
                  <a:schemeClr val="dk1"/>
                </a:solidFill>
              </a:rPr>
              <a:t>What knowledge gaps are there? What attitudes and beliefs need to change?</a:t>
            </a:r>
            <a:endParaRPr sz="19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Look at investment numbers—do folks feel like this is important to them, like they can make a difference? Who does, who doesn’t? </a:t>
            </a:r>
            <a:endParaRPr sz="1700">
              <a:solidFill>
                <a:schemeClr val="dk1"/>
              </a:solidFill>
            </a:endParaRPr>
          </a:p>
          <a:p>
            <a:pPr marL="457200" lvl="0" indent="0" algn="l" rtl="0">
              <a:lnSpc>
                <a:spcPct val="115000"/>
              </a:lnSpc>
              <a:spcBef>
                <a:spcPts val="0"/>
              </a:spcBef>
              <a:spcAft>
                <a:spcPts val="0"/>
              </a:spcAft>
              <a:buNone/>
            </a:pPr>
            <a:endParaRPr sz="28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520" name="Google Shape;520;p47"/>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7" name="Google Shape;527;p47"/>
          <p:cNvCxnSpPr/>
          <p:nvPr/>
        </p:nvCxnSpPr>
        <p:spPr>
          <a:xfrm>
            <a:off x="165875" y="9024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528" name="Google Shape;528;p47"/>
          <p:cNvSpPr txBox="1">
            <a:spLocks noGrp="1"/>
          </p:cNvSpPr>
          <p:nvPr>
            <p:ph type="title"/>
          </p:nvPr>
        </p:nvSpPr>
        <p:spPr>
          <a:xfrm>
            <a:off x="90425" y="46425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i="1">
                <a:latin typeface="Fira Sans Extra Condensed ExtraLight"/>
                <a:ea typeface="Fira Sans Extra Condensed ExtraLight"/>
                <a:cs typeface="Fira Sans Extra Condensed ExtraLight"/>
                <a:sym typeface="Fira Sans Extra Condensed ExtraLight"/>
              </a:rPr>
              <a:t>What story is the data telling you about sexual harrassment and violence in your community?</a:t>
            </a:r>
            <a:endParaRPr sz="1900" i="1">
              <a:latin typeface="Fira Sans Extra Condensed ExtraLight"/>
              <a:ea typeface="Fira Sans Extra Condensed ExtraLight"/>
              <a:cs typeface="Fira Sans Extra Condensed ExtraLight"/>
              <a:sym typeface="Fira Sans Extra Condensed ExtraLight"/>
            </a:endParaRPr>
          </a:p>
        </p:txBody>
      </p:sp>
      <p:pic>
        <p:nvPicPr>
          <p:cNvPr id="529" name="Google Shape;529;p47"/>
          <p:cNvPicPr preferRelativeResize="0"/>
          <p:nvPr/>
        </p:nvPicPr>
        <p:blipFill>
          <a:blip r:embed="rId3">
            <a:alphaModFix/>
          </a:blip>
          <a:stretch>
            <a:fillRect/>
          </a:stretch>
        </p:blipFill>
        <p:spPr>
          <a:xfrm rot="-278812">
            <a:off x="549783" y="3806592"/>
            <a:ext cx="1497607" cy="1113790"/>
          </a:xfrm>
          <a:prstGeom prst="rect">
            <a:avLst/>
          </a:prstGeom>
          <a:noFill/>
          <a:ln>
            <a:noFill/>
          </a:ln>
        </p:spPr>
      </p:pic>
      <p:sp>
        <p:nvSpPr>
          <p:cNvPr id="530" name="Google Shape;530;p47"/>
          <p:cNvSpPr txBox="1"/>
          <p:nvPr/>
        </p:nvSpPr>
        <p:spPr>
          <a:xfrm>
            <a:off x="1976163" y="4209725"/>
            <a:ext cx="5864700" cy="769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900" b="1" i="1">
                <a:solidFill>
                  <a:schemeClr val="dk1"/>
                </a:solidFill>
                <a:latin typeface="Roboto"/>
                <a:ea typeface="Roboto"/>
                <a:cs typeface="Roboto"/>
                <a:sym typeface="Roboto"/>
              </a:rPr>
              <a:t>Distill down to major takeaways of what fuels the persistence of sexual harrassment and violence</a:t>
            </a:r>
            <a:endParaRPr b="1" i="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9"/>
                                        </p:tgtEl>
                                        <p:attrNameLst>
                                          <p:attrName>style.visibility</p:attrName>
                                        </p:attrNameLst>
                                      </p:cBhvr>
                                      <p:to>
                                        <p:strVal val="visible"/>
                                      </p:to>
                                    </p:set>
                                    <p:animEffect transition="in" filter="fade">
                                      <p:cBhvr>
                                        <p:cTn id="47" dur="1000"/>
                                        <p:tgtEl>
                                          <p:spTgt spid="529"/>
                                        </p:tgtEl>
                                      </p:cBhvr>
                                    </p:animEffec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8"/>
          <p:cNvSpPr txBox="1">
            <a:spLocks noGrp="1"/>
          </p:cNvSpPr>
          <p:nvPr>
            <p:ph type="title"/>
          </p:nvPr>
        </p:nvSpPr>
        <p:spPr>
          <a:xfrm>
            <a:off x="83950" y="17085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Data Synthesis &amp; Identify Action Areas</a:t>
            </a:r>
            <a:endParaRPr>
              <a:solidFill>
                <a:srgbClr val="FF6600"/>
              </a:solidFill>
            </a:endParaRPr>
          </a:p>
        </p:txBody>
      </p:sp>
      <p:sp>
        <p:nvSpPr>
          <p:cNvPr id="536" name="Google Shape;536;p48"/>
          <p:cNvSpPr txBox="1">
            <a:spLocks noGrp="1"/>
          </p:cNvSpPr>
          <p:nvPr>
            <p:ph type="body" idx="1"/>
          </p:nvPr>
        </p:nvSpPr>
        <p:spPr>
          <a:xfrm>
            <a:off x="234425" y="864900"/>
            <a:ext cx="8385000" cy="3253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0F243E"/>
              </a:buClr>
              <a:buSzPts val="1900"/>
              <a:buChar char="●"/>
            </a:pPr>
            <a:r>
              <a:rPr lang="en" sz="1900">
                <a:solidFill>
                  <a:schemeClr val="dk1"/>
                </a:solidFill>
              </a:rPr>
              <a:t>SH/SV Climate Survey</a:t>
            </a:r>
            <a:endParaRPr sz="1900">
              <a:solidFill>
                <a:schemeClr val="dk1"/>
              </a:solidFill>
            </a:endParaRPr>
          </a:p>
          <a:p>
            <a:pPr marL="457200" lvl="0" indent="-349250" algn="l" rtl="0">
              <a:lnSpc>
                <a:spcPct val="115000"/>
              </a:lnSpc>
              <a:spcBef>
                <a:spcPts val="0"/>
              </a:spcBef>
              <a:spcAft>
                <a:spcPts val="0"/>
              </a:spcAft>
              <a:buClr>
                <a:srgbClr val="0F243E"/>
              </a:buClr>
              <a:buSzPts val="1900"/>
              <a:buChar char="●"/>
            </a:pPr>
            <a:r>
              <a:rPr lang="en" sz="1900">
                <a:solidFill>
                  <a:schemeClr val="dk1"/>
                </a:solidFill>
              </a:rPr>
              <a:t>Other surveys</a:t>
            </a:r>
            <a:endParaRPr sz="19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Additional DEI climate surveys</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ACHA</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Healthy Minds</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CIRP</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 sz="1700">
                <a:solidFill>
                  <a:schemeClr val="dk1"/>
                </a:solidFill>
              </a:rPr>
              <a:t>NSSE</a:t>
            </a:r>
            <a:endParaRPr sz="1700">
              <a:solidFill>
                <a:schemeClr val="dk1"/>
              </a:solidFill>
            </a:endParaRPr>
          </a:p>
          <a:p>
            <a:pPr marL="914400" lvl="1" indent="-336550" algn="l" rtl="0">
              <a:lnSpc>
                <a:spcPct val="115000"/>
              </a:lnSpc>
              <a:spcBef>
                <a:spcPts val="0"/>
              </a:spcBef>
              <a:spcAft>
                <a:spcPts val="0"/>
              </a:spcAft>
              <a:buClr>
                <a:srgbClr val="0F243E"/>
              </a:buClr>
              <a:buSzPts val="1700"/>
              <a:buChar char="○"/>
            </a:pPr>
            <a:r>
              <a:rPr lang="en" sz="1700">
                <a:solidFill>
                  <a:schemeClr val="dk1"/>
                </a:solidFill>
              </a:rPr>
              <a:t>Internal assessment</a:t>
            </a:r>
            <a:endParaRPr sz="1700">
              <a:solidFill>
                <a:schemeClr val="dk1"/>
              </a:solidFill>
            </a:endParaRPr>
          </a:p>
          <a:p>
            <a:pPr marL="457200" lvl="0" indent="-349250" algn="l" rtl="0">
              <a:lnSpc>
                <a:spcPct val="115000"/>
              </a:lnSpc>
              <a:spcBef>
                <a:spcPts val="0"/>
              </a:spcBef>
              <a:spcAft>
                <a:spcPts val="0"/>
              </a:spcAft>
              <a:buClr>
                <a:srgbClr val="0F243E"/>
              </a:buClr>
              <a:buSzPts val="1900"/>
              <a:buChar char="●"/>
            </a:pPr>
            <a:r>
              <a:rPr lang="en" sz="1900">
                <a:solidFill>
                  <a:schemeClr val="dk1"/>
                </a:solidFill>
              </a:rPr>
              <a:t>Internal reporting data</a:t>
            </a:r>
            <a:endParaRPr sz="1900">
              <a:solidFill>
                <a:schemeClr val="dk1"/>
              </a:solidFill>
            </a:endParaRPr>
          </a:p>
          <a:p>
            <a:pPr marL="457200" lvl="0" indent="-349250" algn="l" rtl="0">
              <a:lnSpc>
                <a:spcPct val="115000"/>
              </a:lnSpc>
              <a:spcBef>
                <a:spcPts val="0"/>
              </a:spcBef>
              <a:spcAft>
                <a:spcPts val="0"/>
              </a:spcAft>
              <a:buClr>
                <a:srgbClr val="0F243E"/>
              </a:buClr>
              <a:buSzPts val="1900"/>
              <a:buChar char="●"/>
            </a:pPr>
            <a:r>
              <a:rPr lang="en" sz="1900">
                <a:solidFill>
                  <a:schemeClr val="dk1"/>
                </a:solidFill>
              </a:rPr>
              <a:t>Academic research</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0" algn="l" rtl="0">
              <a:lnSpc>
                <a:spcPct val="115000"/>
              </a:lnSpc>
              <a:spcBef>
                <a:spcPts val="0"/>
              </a:spcBef>
              <a:spcAft>
                <a:spcPts val="0"/>
              </a:spcAft>
              <a:buNone/>
            </a:pPr>
            <a:endParaRPr sz="28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537" name="Google Shape;537;p48"/>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8"/>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8"/>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8"/>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8"/>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8"/>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8"/>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4" name="Google Shape;544;p48"/>
          <p:cNvCxnSpPr/>
          <p:nvPr/>
        </p:nvCxnSpPr>
        <p:spPr>
          <a:xfrm>
            <a:off x="165875" y="9024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545" name="Google Shape;545;p48"/>
          <p:cNvPicPr preferRelativeResize="0"/>
          <p:nvPr/>
        </p:nvPicPr>
        <p:blipFill>
          <a:blip r:embed="rId3">
            <a:alphaModFix/>
          </a:blip>
          <a:stretch>
            <a:fillRect/>
          </a:stretch>
        </p:blipFill>
        <p:spPr>
          <a:xfrm rot="-482847">
            <a:off x="516850" y="3973075"/>
            <a:ext cx="1497599" cy="969600"/>
          </a:xfrm>
          <a:prstGeom prst="rect">
            <a:avLst/>
          </a:prstGeom>
          <a:noFill/>
          <a:ln>
            <a:noFill/>
          </a:ln>
        </p:spPr>
      </p:pic>
      <p:sp>
        <p:nvSpPr>
          <p:cNvPr id="546" name="Google Shape;546;p48"/>
          <p:cNvSpPr txBox="1"/>
          <p:nvPr/>
        </p:nvSpPr>
        <p:spPr>
          <a:xfrm>
            <a:off x="1976138" y="4397050"/>
            <a:ext cx="5864700" cy="477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900" b="1" i="1">
                <a:solidFill>
                  <a:schemeClr val="dk1"/>
                </a:solidFill>
                <a:latin typeface="Roboto"/>
                <a:ea typeface="Roboto"/>
                <a:cs typeface="Roboto"/>
                <a:sym typeface="Roboto"/>
              </a:rPr>
              <a:t>But also: What do you not know?</a:t>
            </a:r>
            <a:endParaRPr b="1" i="1">
              <a:latin typeface="Roboto"/>
              <a:ea typeface="Roboto"/>
              <a:cs typeface="Roboto"/>
              <a:sym typeface="Roboto"/>
            </a:endParaRPr>
          </a:p>
        </p:txBody>
      </p:sp>
      <p:pic>
        <p:nvPicPr>
          <p:cNvPr id="547" name="Google Shape;547;p48"/>
          <p:cNvPicPr preferRelativeResize="0"/>
          <p:nvPr/>
        </p:nvPicPr>
        <p:blipFill>
          <a:blip r:embed="rId4">
            <a:alphaModFix/>
          </a:blip>
          <a:stretch>
            <a:fillRect/>
          </a:stretch>
        </p:blipFill>
        <p:spPr>
          <a:xfrm>
            <a:off x="4291430" y="1168536"/>
            <a:ext cx="3384470" cy="2704501"/>
          </a:xfrm>
          <a:prstGeom prst="rect">
            <a:avLst/>
          </a:prstGeom>
          <a:noFill/>
          <a:ln>
            <a:noFill/>
          </a:ln>
        </p:spPr>
      </p:pic>
      <p:sp>
        <p:nvSpPr>
          <p:cNvPr id="548" name="Google Shape;548;p48"/>
          <p:cNvSpPr txBox="1"/>
          <p:nvPr/>
        </p:nvSpPr>
        <p:spPr>
          <a:xfrm>
            <a:off x="7669975" y="1988200"/>
            <a:ext cx="1172700" cy="831300"/>
          </a:xfrm>
          <a:prstGeom prst="rect">
            <a:avLst/>
          </a:prstGeom>
          <a:noFill/>
          <a:ln>
            <a:noFill/>
          </a:ln>
          <a:effectLst>
            <a:outerShdw blurRad="57150" dist="19050" dir="5400000" algn="bl" rotWithShape="0">
              <a:srgbClr val="4F81BD">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Formulate</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Areas for</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Action</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animEffect transition="in" filter="fade">
                                      <p:cBhvr>
                                        <p:cTn id="7" dur="1000"/>
                                        <p:tgtEl>
                                          <p:spTgt spid="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6">
                                            <p:txEl>
                                              <p:pRg st="1" end="1"/>
                                            </p:txEl>
                                          </p:spTgt>
                                        </p:tgtEl>
                                        <p:attrNameLst>
                                          <p:attrName>style.visibility</p:attrName>
                                        </p:attrNameLst>
                                      </p:cBhvr>
                                      <p:to>
                                        <p:strVal val="visible"/>
                                      </p:to>
                                    </p:set>
                                    <p:animEffect transition="in" filter="fade">
                                      <p:cBhvr>
                                        <p:cTn id="12" dur="1000"/>
                                        <p:tgtEl>
                                          <p:spTgt spid="5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6">
                                            <p:txEl>
                                              <p:pRg st="2" end="2"/>
                                            </p:txEl>
                                          </p:spTgt>
                                        </p:tgtEl>
                                        <p:attrNameLst>
                                          <p:attrName>style.visibility</p:attrName>
                                        </p:attrNameLst>
                                      </p:cBhvr>
                                      <p:to>
                                        <p:strVal val="visible"/>
                                      </p:to>
                                    </p:set>
                                    <p:animEffect transition="in" filter="fade">
                                      <p:cBhvr>
                                        <p:cTn id="17" dur="1000"/>
                                        <p:tgtEl>
                                          <p:spTgt spid="5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6">
                                            <p:txEl>
                                              <p:pRg st="3" end="3"/>
                                            </p:txEl>
                                          </p:spTgt>
                                        </p:tgtEl>
                                        <p:attrNameLst>
                                          <p:attrName>style.visibility</p:attrName>
                                        </p:attrNameLst>
                                      </p:cBhvr>
                                      <p:to>
                                        <p:strVal val="visible"/>
                                      </p:to>
                                    </p:set>
                                    <p:animEffect transition="in" filter="fade">
                                      <p:cBhvr>
                                        <p:cTn id="22" dur="1000"/>
                                        <p:tgtEl>
                                          <p:spTgt spid="5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6">
                                            <p:txEl>
                                              <p:pRg st="4" end="4"/>
                                            </p:txEl>
                                          </p:spTgt>
                                        </p:tgtEl>
                                        <p:attrNameLst>
                                          <p:attrName>style.visibility</p:attrName>
                                        </p:attrNameLst>
                                      </p:cBhvr>
                                      <p:to>
                                        <p:strVal val="visible"/>
                                      </p:to>
                                    </p:set>
                                    <p:animEffect transition="in" filter="fade">
                                      <p:cBhvr>
                                        <p:cTn id="27" dur="1000"/>
                                        <p:tgtEl>
                                          <p:spTgt spid="5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6">
                                            <p:txEl>
                                              <p:pRg st="5" end="5"/>
                                            </p:txEl>
                                          </p:spTgt>
                                        </p:tgtEl>
                                        <p:attrNameLst>
                                          <p:attrName>style.visibility</p:attrName>
                                        </p:attrNameLst>
                                      </p:cBhvr>
                                      <p:to>
                                        <p:strVal val="visible"/>
                                      </p:to>
                                    </p:set>
                                    <p:animEffect transition="in" filter="fade">
                                      <p:cBhvr>
                                        <p:cTn id="32" dur="1000"/>
                                        <p:tgtEl>
                                          <p:spTgt spid="5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6">
                                            <p:txEl>
                                              <p:pRg st="6" end="6"/>
                                            </p:txEl>
                                          </p:spTgt>
                                        </p:tgtEl>
                                        <p:attrNameLst>
                                          <p:attrName>style.visibility</p:attrName>
                                        </p:attrNameLst>
                                      </p:cBhvr>
                                      <p:to>
                                        <p:strVal val="visible"/>
                                      </p:to>
                                    </p:set>
                                    <p:animEffect transition="in" filter="fade">
                                      <p:cBhvr>
                                        <p:cTn id="37" dur="1000"/>
                                        <p:tgtEl>
                                          <p:spTgt spid="5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6">
                                            <p:txEl>
                                              <p:pRg st="7" end="7"/>
                                            </p:txEl>
                                          </p:spTgt>
                                        </p:tgtEl>
                                        <p:attrNameLst>
                                          <p:attrName>style.visibility</p:attrName>
                                        </p:attrNameLst>
                                      </p:cBhvr>
                                      <p:to>
                                        <p:strVal val="visible"/>
                                      </p:to>
                                    </p:set>
                                    <p:animEffect transition="in" filter="fade">
                                      <p:cBhvr>
                                        <p:cTn id="42" dur="1000"/>
                                        <p:tgtEl>
                                          <p:spTgt spid="5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6">
                                            <p:txEl>
                                              <p:pRg st="8" end="8"/>
                                            </p:txEl>
                                          </p:spTgt>
                                        </p:tgtEl>
                                        <p:attrNameLst>
                                          <p:attrName>style.visibility</p:attrName>
                                        </p:attrNameLst>
                                      </p:cBhvr>
                                      <p:to>
                                        <p:strVal val="visible"/>
                                      </p:to>
                                    </p:set>
                                    <p:animEffect transition="in" filter="fade">
                                      <p:cBhvr>
                                        <p:cTn id="47" dur="1000"/>
                                        <p:tgtEl>
                                          <p:spTgt spid="5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6">
                                            <p:txEl>
                                              <p:pRg st="9" end="9"/>
                                            </p:txEl>
                                          </p:spTgt>
                                        </p:tgtEl>
                                        <p:attrNameLst>
                                          <p:attrName>style.visibility</p:attrName>
                                        </p:attrNameLst>
                                      </p:cBhvr>
                                      <p:to>
                                        <p:strVal val="visible"/>
                                      </p:to>
                                    </p:set>
                                    <p:animEffect transition="in" filter="fade">
                                      <p:cBhvr>
                                        <p:cTn id="52" dur="1000"/>
                                        <p:tgtEl>
                                          <p:spTgt spid="5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6">
                                            <p:txEl>
                                              <p:pRg st="10" end="10"/>
                                            </p:txEl>
                                          </p:spTgt>
                                        </p:tgtEl>
                                        <p:attrNameLst>
                                          <p:attrName>style.visibility</p:attrName>
                                        </p:attrNameLst>
                                      </p:cBhvr>
                                      <p:to>
                                        <p:strVal val="visible"/>
                                      </p:to>
                                    </p:set>
                                    <p:animEffect transition="in" filter="fade">
                                      <p:cBhvr>
                                        <p:cTn id="57" dur="1000"/>
                                        <p:tgtEl>
                                          <p:spTgt spid="53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6">
                                            <p:txEl>
                                              <p:pRg st="11" end="11"/>
                                            </p:txEl>
                                          </p:spTgt>
                                        </p:tgtEl>
                                        <p:attrNameLst>
                                          <p:attrName>style.visibility</p:attrName>
                                        </p:attrNameLst>
                                      </p:cBhvr>
                                      <p:to>
                                        <p:strVal val="visible"/>
                                      </p:to>
                                    </p:set>
                                    <p:animEffect transition="in" filter="fade">
                                      <p:cBhvr>
                                        <p:cTn id="62" dur="1000"/>
                                        <p:tgtEl>
                                          <p:spTgt spid="53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36">
                                            <p:txEl>
                                              <p:pRg st="12" end="12"/>
                                            </p:txEl>
                                          </p:spTgt>
                                        </p:tgtEl>
                                        <p:attrNameLst>
                                          <p:attrName>style.visibility</p:attrName>
                                        </p:attrNameLst>
                                      </p:cBhvr>
                                      <p:to>
                                        <p:strVal val="visible"/>
                                      </p:to>
                                    </p:set>
                                    <p:animEffect transition="in" filter="fade">
                                      <p:cBhvr>
                                        <p:cTn id="67" dur="1000"/>
                                        <p:tgtEl>
                                          <p:spTgt spid="53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36">
                                            <p:txEl>
                                              <p:pRg st="13" end="13"/>
                                            </p:txEl>
                                          </p:spTgt>
                                        </p:tgtEl>
                                        <p:attrNameLst>
                                          <p:attrName>style.visibility</p:attrName>
                                        </p:attrNameLst>
                                      </p:cBhvr>
                                      <p:to>
                                        <p:strVal val="visible"/>
                                      </p:to>
                                    </p:set>
                                    <p:animEffect transition="in" filter="fade">
                                      <p:cBhvr>
                                        <p:cTn id="72" dur="1000"/>
                                        <p:tgtEl>
                                          <p:spTgt spid="53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5"/>
                                        </p:tgtEl>
                                        <p:attrNameLst>
                                          <p:attrName>style.visibility</p:attrName>
                                        </p:attrNameLst>
                                      </p:cBhvr>
                                      <p:to>
                                        <p:strVal val="visible"/>
                                      </p:to>
                                    </p:set>
                                    <p:animEffect transition="in" filter="fade">
                                      <p:cBhvr>
                                        <p:cTn id="77" dur="1000"/>
                                        <p:tgtEl>
                                          <p:spTgt spid="545"/>
                                        </p:tgtEl>
                                      </p:cBhvr>
                                    </p:animEffect>
                                  </p:childTnLst>
                                </p:cTn>
                              </p:par>
                            </p:childTnLst>
                          </p:cTn>
                        </p:par>
                        <p:par>
                          <p:cTn id="78" fill="hold">
                            <p:stCondLst>
                              <p:cond delay="1000"/>
                            </p:stCondLst>
                            <p:childTnLst>
                              <p:par>
                                <p:cTn id="79" presetID="1" presetClass="entr" presetSubtype="0" fill="hold" nodeType="afterEffect">
                                  <p:stCondLst>
                                    <p:cond delay="0"/>
                                  </p:stCondLst>
                                  <p:childTnLst>
                                    <p:set>
                                      <p:cBhvr>
                                        <p:cTn id="80" dur="1" fill="hold">
                                          <p:stCondLst>
                                            <p:cond delay="0"/>
                                          </p:stCondLst>
                                        </p:cTn>
                                        <p:tgtEl>
                                          <p:spTgt spid="5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547"/>
                                        </p:tgtEl>
                                        <p:attrNameLst>
                                          <p:attrName>style.visibility</p:attrName>
                                        </p:attrNameLst>
                                      </p:cBhvr>
                                      <p:to>
                                        <p:strVal val="visible"/>
                                      </p:to>
                                    </p:set>
                                    <p:anim calcmode="lin" valueType="num">
                                      <p:cBhvr additive="base">
                                        <p:cTn id="85" dur="1000"/>
                                        <p:tgtEl>
                                          <p:spTgt spid="547"/>
                                        </p:tgtEl>
                                        <p:attrNameLst>
                                          <p:attrName>ppt_x</p:attrName>
                                        </p:attrNameLst>
                                      </p:cBhvr>
                                      <p:tavLst>
                                        <p:tav tm="0">
                                          <p:val>
                                            <p:strVal val="#ppt_x-1"/>
                                          </p:val>
                                        </p:tav>
                                        <p:tav tm="100000">
                                          <p:val>
                                            <p:strVal val="#ppt_x"/>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48"/>
                                        </p:tgtEl>
                                        <p:attrNameLst>
                                          <p:attrName>style.visibility</p:attrName>
                                        </p:attrNameLst>
                                      </p:cBhvr>
                                      <p:to>
                                        <p:strVal val="visible"/>
                                      </p:to>
                                    </p:set>
                                    <p:animEffect transition="in" filter="fade">
                                      <p:cBhvr>
                                        <p:cTn id="90"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9"/>
          <p:cNvSpPr txBox="1">
            <a:spLocks noGrp="1"/>
          </p:cNvSpPr>
          <p:nvPr>
            <p:ph type="title"/>
          </p:nvPr>
        </p:nvSpPr>
        <p:spPr>
          <a:xfrm>
            <a:off x="83950" y="17085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Data Synthesis &amp; Identify Action Areas</a:t>
            </a:r>
            <a:endParaRPr>
              <a:solidFill>
                <a:srgbClr val="FF6600"/>
              </a:solidFill>
            </a:endParaRPr>
          </a:p>
        </p:txBody>
      </p:sp>
      <p:sp>
        <p:nvSpPr>
          <p:cNvPr id="554" name="Google Shape;554;p49"/>
          <p:cNvSpPr txBox="1">
            <a:spLocks noGrp="1"/>
          </p:cNvSpPr>
          <p:nvPr>
            <p:ph type="body" idx="1"/>
          </p:nvPr>
        </p:nvSpPr>
        <p:spPr>
          <a:xfrm>
            <a:off x="234425" y="864900"/>
            <a:ext cx="8385000" cy="32535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F243E"/>
              </a:buClr>
              <a:buSzPts val="1700"/>
              <a:buChar char="●"/>
            </a:pPr>
            <a:r>
              <a:rPr lang="en" sz="2200">
                <a:solidFill>
                  <a:schemeClr val="dk1"/>
                </a:solidFill>
              </a:rPr>
              <a:t>Identify those multiple large areas for action and then the specific items/programs/efforts to address them</a:t>
            </a:r>
            <a:endParaRPr sz="2200">
              <a:solidFill>
                <a:schemeClr val="dk1"/>
              </a:solidFill>
            </a:endParaRPr>
          </a:p>
          <a:p>
            <a:pPr marL="457200" lvl="0" indent="-336550" algn="l" rtl="0">
              <a:lnSpc>
                <a:spcPct val="115000"/>
              </a:lnSpc>
              <a:spcBef>
                <a:spcPts val="0"/>
              </a:spcBef>
              <a:spcAft>
                <a:spcPts val="0"/>
              </a:spcAft>
              <a:buClr>
                <a:srgbClr val="0F243E"/>
              </a:buClr>
              <a:buSzPts val="1700"/>
              <a:buChar char="●"/>
            </a:pPr>
            <a:r>
              <a:rPr lang="en" sz="2200">
                <a:solidFill>
                  <a:schemeClr val="dk1"/>
                </a:solidFill>
              </a:rPr>
              <a:t>Mix actions targeted at general community with specific populations</a:t>
            </a:r>
            <a:endParaRPr sz="2200">
              <a:solidFill>
                <a:schemeClr val="dk1"/>
              </a:solidFill>
            </a:endParaRPr>
          </a:p>
          <a:p>
            <a:pPr marL="457200" lvl="0" indent="-336550" algn="l" rtl="0">
              <a:lnSpc>
                <a:spcPct val="115000"/>
              </a:lnSpc>
              <a:spcBef>
                <a:spcPts val="0"/>
              </a:spcBef>
              <a:spcAft>
                <a:spcPts val="0"/>
              </a:spcAft>
              <a:buClr>
                <a:srgbClr val="0F243E"/>
              </a:buClr>
              <a:buSzPts val="1700"/>
              <a:buChar char="●"/>
            </a:pPr>
            <a:r>
              <a:rPr lang="en" sz="2200">
                <a:solidFill>
                  <a:schemeClr val="dk1"/>
                </a:solidFill>
              </a:rPr>
              <a:t>Not all actions need to be </a:t>
            </a:r>
            <a:r>
              <a:rPr lang="en" sz="2200" i="1">
                <a:solidFill>
                  <a:schemeClr val="dk1"/>
                </a:solidFill>
              </a:rPr>
              <a:t>active </a:t>
            </a:r>
            <a:r>
              <a:rPr lang="en" sz="2200">
                <a:solidFill>
                  <a:schemeClr val="dk1"/>
                </a:solidFill>
              </a:rPr>
              <a:t>(i.e., mandatory); embrace voluntary and passive  actions and mixed-education methods</a:t>
            </a:r>
            <a:endParaRPr sz="2200">
              <a:solidFill>
                <a:schemeClr val="dk1"/>
              </a:solidFill>
            </a:endParaRPr>
          </a:p>
          <a:p>
            <a:pPr marL="457200" lvl="0" indent="-336550" algn="l" rtl="0">
              <a:lnSpc>
                <a:spcPct val="115000"/>
              </a:lnSpc>
              <a:spcBef>
                <a:spcPts val="0"/>
              </a:spcBef>
              <a:spcAft>
                <a:spcPts val="0"/>
              </a:spcAft>
              <a:buClr>
                <a:srgbClr val="0F243E"/>
              </a:buClr>
              <a:buSzPts val="1700"/>
              <a:buChar char="●"/>
            </a:pPr>
            <a:r>
              <a:rPr lang="en" sz="2200">
                <a:solidFill>
                  <a:schemeClr val="dk1"/>
                </a:solidFill>
              </a:rPr>
              <a:t>Establish assessment metrics to evaluate effectiveness—as well as gathering information you don’t know</a:t>
            </a:r>
            <a:endParaRPr sz="22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0" algn="l" rtl="0">
              <a:lnSpc>
                <a:spcPct val="115000"/>
              </a:lnSpc>
              <a:spcBef>
                <a:spcPts val="0"/>
              </a:spcBef>
              <a:spcAft>
                <a:spcPts val="0"/>
              </a:spcAft>
              <a:buNone/>
            </a:pPr>
            <a:endParaRPr sz="28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555" name="Google Shape;555;p49"/>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9"/>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9"/>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9"/>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9"/>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9"/>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9"/>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49"/>
          <p:cNvCxnSpPr/>
          <p:nvPr/>
        </p:nvCxnSpPr>
        <p:spPr>
          <a:xfrm>
            <a:off x="165875" y="902475"/>
            <a:ext cx="8522100" cy="20700"/>
          </a:xfrm>
          <a:prstGeom prst="straightConnector1">
            <a:avLst/>
          </a:prstGeom>
          <a:noFill/>
          <a:ln w="9525" cap="flat" cmpd="sng">
            <a:solidFill>
              <a:srgbClr val="FF66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0"/>
          <p:cNvSpPr txBox="1">
            <a:spLocks noGrp="1"/>
          </p:cNvSpPr>
          <p:nvPr>
            <p:ph type="title"/>
          </p:nvPr>
        </p:nvSpPr>
        <p:spPr>
          <a:xfrm>
            <a:off x="83950" y="17085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What You Can Do Now</a:t>
            </a:r>
            <a:endParaRPr>
              <a:solidFill>
                <a:srgbClr val="FF6600"/>
              </a:solidFill>
            </a:endParaRPr>
          </a:p>
        </p:txBody>
      </p:sp>
      <p:sp>
        <p:nvSpPr>
          <p:cNvPr id="568" name="Google Shape;568;p50"/>
          <p:cNvSpPr txBox="1">
            <a:spLocks noGrp="1"/>
          </p:cNvSpPr>
          <p:nvPr>
            <p:ph type="body" idx="1"/>
          </p:nvPr>
        </p:nvSpPr>
        <p:spPr>
          <a:xfrm>
            <a:off x="234425" y="864900"/>
            <a:ext cx="8385000" cy="32535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F243E"/>
              </a:buClr>
              <a:buSzPts val="1700"/>
              <a:buChar char="●"/>
            </a:pPr>
            <a:r>
              <a:rPr lang="en" sz="2400">
                <a:solidFill>
                  <a:schemeClr val="dk1"/>
                </a:solidFill>
                <a:latin typeface="Arial"/>
                <a:ea typeface="Arial"/>
                <a:cs typeface="Arial"/>
                <a:sym typeface="Arial"/>
              </a:rPr>
              <a:t>Build your team, build your survey administration strategy</a:t>
            </a:r>
            <a:endParaRPr sz="2400">
              <a:solidFill>
                <a:schemeClr val="dk1"/>
              </a:solidFill>
              <a:latin typeface="Arial"/>
              <a:ea typeface="Arial"/>
              <a:cs typeface="Arial"/>
              <a:sym typeface="Arial"/>
            </a:endParaRPr>
          </a:p>
          <a:p>
            <a:pPr marL="457200" lvl="0" indent="-336550" algn="l" rtl="0">
              <a:lnSpc>
                <a:spcPct val="115000"/>
              </a:lnSpc>
              <a:spcBef>
                <a:spcPts val="0"/>
              </a:spcBef>
              <a:spcAft>
                <a:spcPts val="0"/>
              </a:spcAft>
              <a:buClr>
                <a:srgbClr val="0F243E"/>
              </a:buClr>
              <a:buSzPts val="1700"/>
              <a:buChar char="●"/>
            </a:pPr>
            <a:r>
              <a:rPr lang="en" sz="2200">
                <a:solidFill>
                  <a:schemeClr val="dk1"/>
                </a:solidFill>
              </a:rPr>
              <a:t>Review use of internal reporting data</a:t>
            </a:r>
            <a:endParaRPr sz="22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2200">
                <a:solidFill>
                  <a:schemeClr val="dk1"/>
                </a:solidFill>
              </a:rPr>
              <a:t>Take your current data and start synthesis</a:t>
            </a:r>
            <a:endParaRPr sz="2200">
              <a:solidFill>
                <a:schemeClr val="dk1"/>
              </a:solidFill>
            </a:endParaRPr>
          </a:p>
          <a:p>
            <a:pPr marL="457200" lvl="0" indent="0" algn="l" rtl="0">
              <a:lnSpc>
                <a:spcPct val="115000"/>
              </a:lnSpc>
              <a:spcBef>
                <a:spcPts val="0"/>
              </a:spcBef>
              <a:spcAft>
                <a:spcPts val="0"/>
              </a:spcAft>
              <a:buNone/>
            </a:pPr>
            <a:endParaRPr sz="2200">
              <a:solidFill>
                <a:schemeClr val="dk1"/>
              </a:solidFill>
            </a:endParaRPr>
          </a:p>
          <a:p>
            <a:pPr marL="457200" lvl="0" indent="0" algn="l" rtl="0">
              <a:lnSpc>
                <a:spcPct val="115000"/>
              </a:lnSpc>
              <a:spcBef>
                <a:spcPts val="0"/>
              </a:spcBef>
              <a:spcAft>
                <a:spcPts val="0"/>
              </a:spcAft>
              <a:buNone/>
            </a:pPr>
            <a:endParaRPr sz="22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0" algn="l" rtl="0">
              <a:lnSpc>
                <a:spcPct val="115000"/>
              </a:lnSpc>
              <a:spcBef>
                <a:spcPts val="0"/>
              </a:spcBef>
              <a:spcAft>
                <a:spcPts val="0"/>
              </a:spcAft>
              <a:buNone/>
            </a:pPr>
            <a:endParaRPr sz="2800">
              <a:solidFill>
                <a:srgbClr val="0F243E"/>
              </a:solidFill>
            </a:endParaRPr>
          </a:p>
          <a:p>
            <a:pPr marL="457200" lvl="0" indent="0" algn="l" rtl="0">
              <a:spcBef>
                <a:spcPts val="2800"/>
              </a:spcBef>
              <a:spcAft>
                <a:spcPts val="0"/>
              </a:spcAft>
              <a:buNone/>
            </a:pPr>
            <a:endParaRPr sz="2400">
              <a:latin typeface="Fira Sans Extra Condensed ExtraLight"/>
              <a:ea typeface="Fira Sans Extra Condensed ExtraLight"/>
              <a:cs typeface="Fira Sans Extra Condensed ExtraLight"/>
              <a:sym typeface="Fira Sans Extra Condensed ExtraLight"/>
            </a:endParaRPr>
          </a:p>
          <a:p>
            <a:pPr marL="0" lvl="0" indent="0" algn="l" rtl="0">
              <a:spcBef>
                <a:spcPts val="1600"/>
              </a:spcBef>
              <a:spcAft>
                <a:spcPts val="1600"/>
              </a:spcAft>
              <a:buNone/>
            </a:pPr>
            <a:endParaRPr sz="2400">
              <a:latin typeface="Fira Sans Extra Condensed ExtraLight"/>
              <a:ea typeface="Fira Sans Extra Condensed ExtraLight"/>
              <a:cs typeface="Fira Sans Extra Condensed ExtraLight"/>
              <a:sym typeface="Fira Sans Extra Condensed ExtraLight"/>
            </a:endParaRPr>
          </a:p>
        </p:txBody>
      </p:sp>
      <p:sp>
        <p:nvSpPr>
          <p:cNvPr id="569" name="Google Shape;569;p50"/>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0"/>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0"/>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0"/>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0"/>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0"/>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0"/>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50"/>
          <p:cNvCxnSpPr/>
          <p:nvPr/>
        </p:nvCxnSpPr>
        <p:spPr>
          <a:xfrm>
            <a:off x="165875" y="9024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577" name="Google Shape;577;p50"/>
          <p:cNvPicPr preferRelativeResize="0"/>
          <p:nvPr/>
        </p:nvPicPr>
        <p:blipFill>
          <a:blip r:embed="rId3">
            <a:alphaModFix/>
          </a:blip>
          <a:stretch>
            <a:fillRect/>
          </a:stretch>
        </p:blipFill>
        <p:spPr>
          <a:xfrm>
            <a:off x="504825" y="2218425"/>
            <a:ext cx="1497600" cy="969600"/>
          </a:xfrm>
          <a:prstGeom prst="rect">
            <a:avLst/>
          </a:prstGeom>
          <a:noFill/>
          <a:ln>
            <a:noFill/>
          </a:ln>
        </p:spPr>
      </p:pic>
      <p:sp>
        <p:nvSpPr>
          <p:cNvPr id="578" name="Google Shape;578;p50"/>
          <p:cNvSpPr txBox="1"/>
          <p:nvPr/>
        </p:nvSpPr>
        <p:spPr>
          <a:xfrm>
            <a:off x="2002425" y="2687675"/>
            <a:ext cx="66369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100" b="1" i="1">
                <a:solidFill>
                  <a:schemeClr val="dk1"/>
                </a:solidFill>
              </a:rPr>
              <a:t>The survey isn’t about measuring your problem; it’s measuring your progress.</a:t>
            </a:r>
            <a:endParaRPr sz="2100" b="1" i="1">
              <a:solidFill>
                <a:schemeClr val="dk1"/>
              </a:solidFill>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1"/>
          <p:cNvSpPr txBox="1">
            <a:spLocks noGrp="1"/>
          </p:cNvSpPr>
          <p:nvPr>
            <p:ph type="ctrTitle"/>
          </p:nvPr>
        </p:nvSpPr>
        <p:spPr>
          <a:xfrm>
            <a:off x="2344600" y="1841850"/>
            <a:ext cx="3148500" cy="14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 </a:t>
            </a:r>
            <a:endParaRPr/>
          </a:p>
        </p:txBody>
      </p:sp>
      <p:sp>
        <p:nvSpPr>
          <p:cNvPr id="584" name="Google Shape;584;p51"/>
          <p:cNvSpPr/>
          <p:nvPr/>
        </p:nvSpPr>
        <p:spPr>
          <a:xfrm>
            <a:off x="164327" y="79390"/>
            <a:ext cx="4598" cy="4470"/>
          </a:xfrm>
          <a:custGeom>
            <a:avLst/>
            <a:gdLst/>
            <a:ahLst/>
            <a:cxnLst/>
            <a:rect l="l" t="t" r="r" b="b"/>
            <a:pathLst>
              <a:path w="36" h="35" extrusionOk="0">
                <a:moveTo>
                  <a:pt x="1" y="0"/>
                </a:moveTo>
                <a:lnTo>
                  <a:pt x="27" y="34"/>
                </a:lnTo>
                <a:lnTo>
                  <a:pt x="35" y="3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51"/>
          <p:cNvSpPr/>
          <p:nvPr/>
        </p:nvSpPr>
        <p:spPr>
          <a:xfrm>
            <a:off x="145198" y="697052"/>
            <a:ext cx="1277" cy="128"/>
          </a:xfrm>
          <a:custGeom>
            <a:avLst/>
            <a:gdLst/>
            <a:ahLst/>
            <a:cxnLst/>
            <a:rect l="l" t="t" r="r" b="b"/>
            <a:pathLst>
              <a:path w="10" h="1" extrusionOk="0">
                <a:moveTo>
                  <a:pt x="9" y="1"/>
                </a:moveTo>
                <a:cubicBezTo>
                  <a:pt x="9" y="1"/>
                  <a:pt x="9" y="1"/>
                  <a:pt x="1" y="1"/>
                </a:cubicBezTo>
                <a:lnTo>
                  <a:pt x="1" y="1"/>
                </a:lnTo>
                <a:close/>
              </a:path>
            </a:pathLst>
          </a:custGeom>
          <a:solidFill>
            <a:srgbClr val="A9584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51"/>
          <p:cNvSpPr/>
          <p:nvPr/>
        </p:nvSpPr>
        <p:spPr>
          <a:xfrm>
            <a:off x="6966900" y="10350"/>
            <a:ext cx="2177100" cy="5122800"/>
          </a:xfrm>
          <a:prstGeom prst="rect">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 name="Google Shape;587;p51" descr="Image"/>
          <p:cNvPicPr preferRelativeResize="0"/>
          <p:nvPr/>
        </p:nvPicPr>
        <p:blipFill rotWithShape="1">
          <a:blip r:embed="rId3">
            <a:alphaModFix/>
          </a:blip>
          <a:srcRect/>
          <a:stretch/>
        </p:blipFill>
        <p:spPr>
          <a:xfrm>
            <a:off x="7112100" y="4208187"/>
            <a:ext cx="1886700" cy="776375"/>
          </a:xfrm>
          <a:prstGeom prst="rect">
            <a:avLst/>
          </a:prstGeom>
          <a:noFill/>
          <a:ln>
            <a:noFill/>
          </a:ln>
        </p:spPr>
      </p:pic>
      <p:sp>
        <p:nvSpPr>
          <p:cNvPr id="588" name="Google Shape;588;p51"/>
          <p:cNvSpPr/>
          <p:nvPr/>
        </p:nvSpPr>
        <p:spPr>
          <a:xfrm rot="-5400000">
            <a:off x="6321950" y="3990013"/>
            <a:ext cx="567300" cy="568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1"/>
          <p:cNvSpPr/>
          <p:nvPr/>
        </p:nvSpPr>
        <p:spPr>
          <a:xfrm rot="-5400000">
            <a:off x="6321950" y="3422560"/>
            <a:ext cx="567300" cy="568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1"/>
          <p:cNvSpPr/>
          <p:nvPr/>
        </p:nvSpPr>
        <p:spPr>
          <a:xfrm rot="-5400000">
            <a:off x="6321950" y="2855108"/>
            <a:ext cx="567300" cy="568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1"/>
          <p:cNvSpPr/>
          <p:nvPr/>
        </p:nvSpPr>
        <p:spPr>
          <a:xfrm rot="-5400000">
            <a:off x="6321950" y="2287655"/>
            <a:ext cx="567300" cy="568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1"/>
          <p:cNvSpPr/>
          <p:nvPr/>
        </p:nvSpPr>
        <p:spPr>
          <a:xfrm rot="-5400000">
            <a:off x="6321950" y="1720203"/>
            <a:ext cx="567300" cy="568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1"/>
          <p:cNvSpPr/>
          <p:nvPr/>
        </p:nvSpPr>
        <p:spPr>
          <a:xfrm rot="-5400000">
            <a:off x="6321950" y="1152751"/>
            <a:ext cx="567300" cy="568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1"/>
          <p:cNvSpPr/>
          <p:nvPr/>
        </p:nvSpPr>
        <p:spPr>
          <a:xfrm rot="-5400000">
            <a:off x="6321950" y="585298"/>
            <a:ext cx="567300" cy="568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VAWA Legislative History — 1994</a:t>
            </a:r>
            <a:endParaRPr>
              <a:solidFill>
                <a:srgbClr val="FF6600"/>
              </a:solidFill>
            </a:endParaRPr>
          </a:p>
        </p:txBody>
      </p:sp>
      <p:sp>
        <p:nvSpPr>
          <p:cNvPr id="101" name="Google Shape;101;p16"/>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16"/>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09" name="Google Shape;109;p16"/>
          <p:cNvPicPr preferRelativeResize="0"/>
          <p:nvPr/>
        </p:nvPicPr>
        <p:blipFill>
          <a:blip r:embed="rId3">
            <a:alphaModFix/>
          </a:blip>
          <a:stretch>
            <a:fillRect/>
          </a:stretch>
        </p:blipFill>
        <p:spPr>
          <a:xfrm>
            <a:off x="845375" y="1078587"/>
            <a:ext cx="7453251" cy="2986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2"/>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References</a:t>
            </a:r>
            <a:endParaRPr baseline="30000">
              <a:solidFill>
                <a:srgbClr val="FF6600"/>
              </a:solidFill>
            </a:endParaRPr>
          </a:p>
        </p:txBody>
      </p:sp>
      <p:sp>
        <p:nvSpPr>
          <p:cNvPr id="600" name="Google Shape;600;p52"/>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2"/>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2"/>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2"/>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2"/>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2"/>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2"/>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7" name="Google Shape;607;p52"/>
          <p:cNvCxnSpPr/>
          <p:nvPr/>
        </p:nvCxnSpPr>
        <p:spPr>
          <a:xfrm>
            <a:off x="310950" y="843975"/>
            <a:ext cx="8522100" cy="20700"/>
          </a:xfrm>
          <a:prstGeom prst="straightConnector1">
            <a:avLst/>
          </a:prstGeom>
          <a:noFill/>
          <a:ln w="9525" cap="flat" cmpd="sng">
            <a:solidFill>
              <a:srgbClr val="FF6600"/>
            </a:solidFill>
            <a:prstDash val="solid"/>
            <a:round/>
            <a:headEnd type="none" w="med" len="med"/>
            <a:tailEnd type="none" w="med" len="med"/>
          </a:ln>
        </p:spPr>
      </p:cxnSp>
      <p:sp>
        <p:nvSpPr>
          <p:cNvPr id="608" name="Google Shape;608;p52"/>
          <p:cNvSpPr txBox="1"/>
          <p:nvPr/>
        </p:nvSpPr>
        <p:spPr>
          <a:xfrm>
            <a:off x="504700" y="1072600"/>
            <a:ext cx="8403000" cy="368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Aday, T. (2015). The effectiveness of the Violence Against Women Act (VAWA) in creating system-level change. SPNHA Review, 11(1), 3.</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Cantor, D., et.. al., (2020). Association of American Universities (AAU), Report on the AAU Campus Climate Survey on Sexual Assault and Sexual Misconduct (January 17, 2020).</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Clark, M. B. (2007). Falling through the cracks: The impact of VAWA 2005’s unfinished business on immigrant victims of domestic violence. University of Maryland Law Journal of Race, Religion, Gender &amp; Class, 7, 37.</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Eaton, D. K., et.al., Youth Risk Behavior Surveillance-united States 2009, </a:t>
            </a:r>
            <a:r>
              <a:rPr lang="en" sz="900" i="1">
                <a:solidFill>
                  <a:srgbClr val="404040"/>
                </a:solidFill>
                <a:latin typeface="Roboto"/>
                <a:ea typeface="Roboto"/>
                <a:cs typeface="Roboto"/>
                <a:sym typeface="Roboto"/>
              </a:rPr>
              <a:t>Morbidity and Mortality Weekly Report</a:t>
            </a:r>
            <a:r>
              <a:rPr lang="en" sz="900">
                <a:solidFill>
                  <a:srgbClr val="404040"/>
                </a:solidFill>
                <a:latin typeface="Roboto"/>
                <a:ea typeface="Roboto"/>
                <a:cs typeface="Roboto"/>
                <a:sym typeface="Roboto"/>
              </a:rPr>
              <a:t>.</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Christopher P. Krebs Et Al., The Campus Sexual Assault Study Final Report xiii, 5-5 (Nat’l. Criminal Justice Reference Service, Oct. 2007), available at</a:t>
            </a:r>
            <a:r>
              <a:rPr lang="en" sz="900">
                <a:solidFill>
                  <a:srgbClr val="404040"/>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900" u="sng">
                <a:solidFill>
                  <a:schemeClr val="hlink"/>
                </a:solidFill>
                <a:latin typeface="Roboto"/>
                <a:ea typeface="Roboto"/>
                <a:cs typeface="Roboto"/>
                <a:sym typeface="Roboto"/>
                <a:hlinkClick r:id="rId3"/>
              </a:rPr>
              <a:t>http://www.ncjrs.gov/pdffiles1/nij/grants/221153.pdf</a:t>
            </a:r>
            <a:r>
              <a:rPr lang="en" sz="900">
                <a:solidFill>
                  <a:srgbClr val="404040"/>
                </a:solidFill>
                <a:latin typeface="Roboto"/>
                <a:ea typeface="Roboto"/>
                <a:cs typeface="Roboto"/>
                <a:sym typeface="Roboto"/>
              </a:rPr>
              <a:t>.</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Laney, G. P. (2010). Violence Against Women Act: History and federal funding. Cornell University ILR School.</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Modi, M. N., Palmer, S., &amp; Armstrong, A. (2014). The role of Violence Against Women Act in addressing intimate partner violence: A public health issue. Journal of Women’s Health, 23(3), 253–259.</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Simone Robers, Et Al., Indicators Of School Crime And Safety 104 (U.S. Department of Education &amp; U.S. Department of Justice, Nov. 2010), available at</a:t>
            </a:r>
            <a:r>
              <a:rPr lang="en" sz="900">
                <a:solidFill>
                  <a:srgbClr val="404040"/>
                </a:solidFill>
                <a:uFill>
                  <a:noFill/>
                </a:u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900" u="sng">
                <a:solidFill>
                  <a:schemeClr val="hlink"/>
                </a:solidFill>
                <a:latin typeface="Roboto"/>
                <a:ea typeface="Roboto"/>
                <a:cs typeface="Roboto"/>
                <a:sym typeface="Roboto"/>
                <a:hlinkClick r:id="rId4"/>
              </a:rPr>
              <a:t>http://nces.ed.gov/pubs2011/2011002.pdf</a:t>
            </a:r>
            <a:r>
              <a:rPr lang="en" sz="900">
                <a:solidFill>
                  <a:srgbClr val="404040"/>
                </a:solidFill>
                <a:latin typeface="Roboto"/>
                <a:ea typeface="Roboto"/>
                <a:cs typeface="Roboto"/>
                <a:sym typeface="Roboto"/>
              </a:rPr>
              <a:t>.</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Sacco, L. N. (2015). The Violence Against Women Act: Overview, legislation and federal funding.</a:t>
            </a:r>
            <a:endParaRPr sz="900">
              <a:solidFill>
                <a:srgbClr val="404040"/>
              </a:solidFill>
              <a:latin typeface="Roboto"/>
              <a:ea typeface="Roboto"/>
              <a:cs typeface="Roboto"/>
              <a:sym typeface="Roboto"/>
            </a:endParaRPr>
          </a:p>
          <a:p>
            <a:pPr marL="0" lvl="0" indent="0" algn="l" rtl="0">
              <a:lnSpc>
                <a:spcPct val="90000"/>
              </a:lnSpc>
              <a:spcBef>
                <a:spcPts val="900"/>
              </a:spcBef>
              <a:spcAft>
                <a:spcPts val="0"/>
              </a:spcAft>
              <a:buClr>
                <a:schemeClr val="dk1"/>
              </a:buClr>
              <a:buSzPts val="1100"/>
              <a:buFont typeface="Arial"/>
              <a:buNone/>
            </a:pPr>
            <a:r>
              <a:rPr lang="en" sz="900">
                <a:solidFill>
                  <a:srgbClr val="4A66AC"/>
                </a:solidFill>
                <a:latin typeface="Roboto"/>
                <a:ea typeface="Roboto"/>
                <a:cs typeface="Roboto"/>
                <a:sym typeface="Roboto"/>
              </a:rPr>
              <a:t> </a:t>
            </a:r>
            <a:r>
              <a:rPr lang="en" sz="900">
                <a:solidFill>
                  <a:srgbClr val="404040"/>
                </a:solidFill>
                <a:latin typeface="Roboto"/>
                <a:ea typeface="Roboto"/>
                <a:cs typeface="Roboto"/>
                <a:sym typeface="Roboto"/>
              </a:rPr>
              <a:t>Walz, K. E., &amp; McLaughlin, M. (2014). Collaborative approach to housing under the Violence Against Women Reauthorization Act of 2013. Clearinghouse Review, 48, 143.</a:t>
            </a:r>
            <a:endParaRPr sz="900">
              <a:solidFill>
                <a:srgbClr val="404040"/>
              </a:solidFill>
              <a:latin typeface="Roboto"/>
              <a:ea typeface="Roboto"/>
              <a:cs typeface="Roboto"/>
              <a:sym typeface="Roboto"/>
            </a:endParaRPr>
          </a:p>
          <a:p>
            <a:pPr marL="0" lvl="0" indent="0" algn="l" rtl="0">
              <a:spcBef>
                <a:spcPts val="200"/>
              </a:spcBef>
              <a:spcAft>
                <a:spcPts val="0"/>
              </a:spcAft>
              <a:buNone/>
            </a:pP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VAWA Legislative History — 2000-2013</a:t>
            </a:r>
            <a:endParaRPr>
              <a:solidFill>
                <a:srgbClr val="FF6600"/>
              </a:solidFill>
            </a:endParaRPr>
          </a:p>
        </p:txBody>
      </p:sp>
      <p:sp>
        <p:nvSpPr>
          <p:cNvPr id="115" name="Google Shape;115;p17"/>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7"/>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23" name="Google Shape;123;p17"/>
          <p:cNvPicPr preferRelativeResize="0"/>
          <p:nvPr/>
        </p:nvPicPr>
        <p:blipFill>
          <a:blip r:embed="rId3">
            <a:alphaModFix/>
          </a:blip>
          <a:stretch>
            <a:fillRect/>
          </a:stretch>
        </p:blipFill>
        <p:spPr>
          <a:xfrm>
            <a:off x="152400" y="770775"/>
            <a:ext cx="8839200" cy="3768436"/>
          </a:xfrm>
          <a:prstGeom prst="rect">
            <a:avLst/>
          </a:prstGeom>
          <a:noFill/>
          <a:ln>
            <a:noFill/>
          </a:ln>
        </p:spPr>
      </p:pic>
      <p:pic>
        <p:nvPicPr>
          <p:cNvPr id="124" name="Google Shape;124;p17"/>
          <p:cNvPicPr preferRelativeResize="0"/>
          <p:nvPr/>
        </p:nvPicPr>
        <p:blipFill>
          <a:blip r:embed="rId4">
            <a:alphaModFix/>
          </a:blip>
          <a:stretch>
            <a:fillRect/>
          </a:stretch>
        </p:blipFill>
        <p:spPr>
          <a:xfrm>
            <a:off x="165875" y="4490500"/>
            <a:ext cx="3134779"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Not Alone</a:t>
            </a:r>
            <a:r>
              <a:rPr lang="en" i="1" baseline="30000">
                <a:solidFill>
                  <a:srgbClr val="00A9B3"/>
                </a:solidFill>
              </a:rPr>
              <a:t>1</a:t>
            </a:r>
            <a:r>
              <a:rPr lang="en">
                <a:solidFill>
                  <a:srgbClr val="00A9B3"/>
                </a:solidFill>
              </a:rPr>
              <a:t>— 2014</a:t>
            </a:r>
            <a:endParaRPr>
              <a:solidFill>
                <a:srgbClr val="FF6600"/>
              </a:solidFill>
            </a:endParaRPr>
          </a:p>
        </p:txBody>
      </p:sp>
      <p:sp>
        <p:nvSpPr>
          <p:cNvPr id="130" name="Google Shape;130;p18"/>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18"/>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38" name="Google Shape;138;p18"/>
          <p:cNvPicPr preferRelativeResize="0"/>
          <p:nvPr/>
        </p:nvPicPr>
        <p:blipFill>
          <a:blip r:embed="rId3">
            <a:alphaModFix/>
          </a:blip>
          <a:stretch>
            <a:fillRect/>
          </a:stretch>
        </p:blipFill>
        <p:spPr>
          <a:xfrm>
            <a:off x="315260" y="898675"/>
            <a:ext cx="8513478" cy="3387713"/>
          </a:xfrm>
          <a:prstGeom prst="rect">
            <a:avLst/>
          </a:prstGeom>
          <a:noFill/>
          <a:ln>
            <a:noFill/>
          </a:ln>
        </p:spPr>
      </p:pic>
      <p:pic>
        <p:nvPicPr>
          <p:cNvPr id="139" name="Google Shape;139;p18"/>
          <p:cNvPicPr preferRelativeResize="0"/>
          <p:nvPr/>
        </p:nvPicPr>
        <p:blipFill rotWithShape="1">
          <a:blip r:embed="rId4">
            <a:alphaModFix/>
          </a:blip>
          <a:srcRect b="-31821"/>
          <a:stretch/>
        </p:blipFill>
        <p:spPr>
          <a:xfrm>
            <a:off x="152400" y="4490500"/>
            <a:ext cx="9930429"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Conduct a Climate Survey</a:t>
            </a:r>
            <a:endParaRPr>
              <a:solidFill>
                <a:srgbClr val="FF6600"/>
              </a:solidFill>
            </a:endParaRPr>
          </a:p>
        </p:txBody>
      </p:sp>
      <p:sp>
        <p:nvSpPr>
          <p:cNvPr id="145" name="Google Shape;145;p19"/>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19"/>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53" name="Google Shape;153;p19"/>
          <p:cNvPicPr preferRelativeResize="0"/>
          <p:nvPr/>
        </p:nvPicPr>
        <p:blipFill>
          <a:blip r:embed="rId3">
            <a:alphaModFix/>
          </a:blip>
          <a:stretch>
            <a:fillRect/>
          </a:stretch>
        </p:blipFill>
        <p:spPr>
          <a:xfrm>
            <a:off x="152400" y="846975"/>
            <a:ext cx="8839197" cy="35120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62200" y="718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DeVos Rescinds Obama-era Guidance — 2017</a:t>
            </a:r>
            <a:endParaRPr>
              <a:solidFill>
                <a:srgbClr val="FF6600"/>
              </a:solidFill>
            </a:endParaRPr>
          </a:p>
        </p:txBody>
      </p:sp>
      <p:sp>
        <p:nvSpPr>
          <p:cNvPr id="159" name="Google Shape;159;p20"/>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20"/>
          <p:cNvCxnSpPr/>
          <p:nvPr/>
        </p:nvCxnSpPr>
        <p:spPr>
          <a:xfrm>
            <a:off x="165875" y="673875"/>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67" name="Google Shape;167;p20"/>
          <p:cNvPicPr preferRelativeResize="0"/>
          <p:nvPr/>
        </p:nvPicPr>
        <p:blipFill>
          <a:blip r:embed="rId3">
            <a:alphaModFix/>
          </a:blip>
          <a:stretch>
            <a:fillRect/>
          </a:stretch>
        </p:blipFill>
        <p:spPr>
          <a:xfrm>
            <a:off x="152400" y="980538"/>
            <a:ext cx="8839200" cy="3322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311700" y="89275"/>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B3"/>
                </a:solidFill>
              </a:rPr>
              <a:t>The Violence Against Women Act </a:t>
            </a:r>
            <a:endParaRPr>
              <a:solidFill>
                <a:srgbClr val="00A9B3"/>
              </a:solidFill>
            </a:endParaRPr>
          </a:p>
          <a:p>
            <a:pPr marL="0" lvl="0" indent="0" algn="l" rtl="0">
              <a:spcBef>
                <a:spcPts val="0"/>
              </a:spcBef>
              <a:spcAft>
                <a:spcPts val="0"/>
              </a:spcAft>
              <a:buNone/>
            </a:pPr>
            <a:r>
              <a:rPr lang="en">
                <a:solidFill>
                  <a:srgbClr val="00A9B3"/>
                </a:solidFill>
              </a:rPr>
              <a:t>Reauthorization Act of 2022 (VAWA)</a:t>
            </a:r>
            <a:endParaRPr>
              <a:solidFill>
                <a:srgbClr val="FF6600"/>
              </a:solidFill>
            </a:endParaRPr>
          </a:p>
        </p:txBody>
      </p:sp>
      <p:sp>
        <p:nvSpPr>
          <p:cNvPr id="173" name="Google Shape;173;p21"/>
          <p:cNvSpPr/>
          <p:nvPr/>
        </p:nvSpPr>
        <p:spPr>
          <a:xfrm>
            <a:off x="7443750" y="4831000"/>
            <a:ext cx="232200" cy="232200"/>
          </a:xfrm>
          <a:prstGeom prst="ellipse">
            <a:avLst/>
          </a:prstGeom>
          <a:solidFill>
            <a:srgbClr val="77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a:off x="7675909" y="4831000"/>
            <a:ext cx="232200" cy="232200"/>
          </a:xfrm>
          <a:prstGeom prst="ellipse">
            <a:avLst/>
          </a:prstGeom>
          <a:solidFill>
            <a:srgbClr val="C7C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7908067" y="4831000"/>
            <a:ext cx="232200" cy="232200"/>
          </a:xfrm>
          <a:prstGeom prst="ellipse">
            <a:avLst/>
          </a:prstGeom>
          <a:solidFill>
            <a:srgbClr val="FF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8140226" y="4831000"/>
            <a:ext cx="232200" cy="232200"/>
          </a:xfrm>
          <a:prstGeom prst="ellipse">
            <a:avLst/>
          </a:prstGeom>
          <a:solidFill>
            <a:srgbClr val="00A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8372385" y="4831000"/>
            <a:ext cx="232200" cy="232200"/>
          </a:xfrm>
          <a:prstGeom prst="ellipse">
            <a:avLst/>
          </a:prstGeom>
          <a:solidFill>
            <a:srgbClr val="6DC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8604544" y="4831000"/>
            <a:ext cx="232200" cy="232200"/>
          </a:xfrm>
          <a:prstGeom prst="ellips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8836702" y="4831000"/>
            <a:ext cx="232200" cy="232200"/>
          </a:xfrm>
          <a:prstGeom prst="ellipse">
            <a:avLst/>
          </a:prstGeom>
          <a:solidFill>
            <a:srgbClr val="842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21"/>
          <p:cNvCxnSpPr/>
          <p:nvPr/>
        </p:nvCxnSpPr>
        <p:spPr>
          <a:xfrm>
            <a:off x="310950" y="1110950"/>
            <a:ext cx="8522100" cy="20700"/>
          </a:xfrm>
          <a:prstGeom prst="straightConnector1">
            <a:avLst/>
          </a:prstGeom>
          <a:noFill/>
          <a:ln w="9525" cap="flat" cmpd="sng">
            <a:solidFill>
              <a:srgbClr val="FF6600"/>
            </a:solidFill>
            <a:prstDash val="solid"/>
            <a:round/>
            <a:headEnd type="none" w="med" len="med"/>
            <a:tailEnd type="none" w="med" len="med"/>
          </a:ln>
        </p:spPr>
      </p:cxnSp>
      <p:pic>
        <p:nvPicPr>
          <p:cNvPr id="181" name="Google Shape;181;p21"/>
          <p:cNvPicPr preferRelativeResize="0"/>
          <p:nvPr/>
        </p:nvPicPr>
        <p:blipFill>
          <a:blip r:embed="rId3">
            <a:alphaModFix/>
          </a:blip>
          <a:stretch>
            <a:fillRect/>
          </a:stretch>
        </p:blipFill>
        <p:spPr>
          <a:xfrm>
            <a:off x="152400" y="1284050"/>
            <a:ext cx="8486375" cy="3394550"/>
          </a:xfrm>
          <a:prstGeom prst="rect">
            <a:avLst/>
          </a:prstGeom>
          <a:noFill/>
          <a:ln>
            <a:noFill/>
          </a:ln>
        </p:spPr>
      </p:pic>
    </p:spTree>
  </p:cSld>
  <p:clrMapOvr>
    <a:masterClrMapping/>
  </p:clrMapOvr>
</p:sld>
</file>

<file path=ppt/theme/theme1.xml><?xml version="1.0" encoding="utf-8"?>
<a:theme xmlns:a="http://schemas.openxmlformats.org/drawingml/2006/main" name="KPI Report Deck Infographics by Slidesgo">
  <a:themeElements>
    <a:clrScheme name="Simple Light">
      <a:dk1>
        <a:srgbClr val="000000"/>
      </a:dk1>
      <a:lt1>
        <a:srgbClr val="FFFFFF"/>
      </a:lt1>
      <a:dk2>
        <a:srgbClr val="AAAAAA"/>
      </a:dk2>
      <a:lt2>
        <a:srgbClr val="DBDBDB"/>
      </a:lt2>
      <a:accent1>
        <a:srgbClr val="F59D43"/>
      </a:accent1>
      <a:accent2>
        <a:srgbClr val="EE5E3C"/>
      </a:accent2>
      <a:accent3>
        <a:srgbClr val="F06393"/>
      </a:accent3>
      <a:accent4>
        <a:srgbClr val="BD5AB7"/>
      </a:accent4>
      <a:accent5>
        <a:srgbClr val="896CD1"/>
      </a:accent5>
      <a:accent6>
        <a:srgbClr val="918DF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(16:9)</PresentationFormat>
  <Paragraphs>278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Fira Sans Extra Condensed Light</vt:lpstr>
      <vt:lpstr>Fira Sans Extra Condensed SemiBold</vt:lpstr>
      <vt:lpstr>Fira Sans Extra Condensed</vt:lpstr>
      <vt:lpstr>Roboto</vt:lpstr>
      <vt:lpstr>Arial</vt:lpstr>
      <vt:lpstr>Fira Sans Extra Condensed ExtraLight</vt:lpstr>
      <vt:lpstr>Calibri</vt:lpstr>
      <vt:lpstr>KPI Report Deck Infographics by Slidesgo</vt:lpstr>
      <vt:lpstr>Violence Against Women Act Campus Climate Webinar</vt:lpstr>
      <vt:lpstr>Introduction</vt:lpstr>
      <vt:lpstr>Setting the Context</vt:lpstr>
      <vt:lpstr>VAWA Legislative History — 1994</vt:lpstr>
      <vt:lpstr>VAWA Legislative History — 2000-2013</vt:lpstr>
      <vt:lpstr>Not Alone1— 2014</vt:lpstr>
      <vt:lpstr>Conduct a Climate Survey</vt:lpstr>
      <vt:lpstr>DeVos Rescinds Obama-era Guidance — 2017</vt:lpstr>
      <vt:lpstr>The Violence Against Women Act  Reauthorization Act of 2022 (VAWA)</vt:lpstr>
      <vt:lpstr>Consolidated Appropriations Act of 20221</vt:lpstr>
      <vt:lpstr>Setting the Context</vt:lpstr>
      <vt:lpstr>Unwanted Sexual Misconduct Secondary  and Post-Secondary — 2011</vt:lpstr>
      <vt:lpstr>RAINN1 — 2020</vt:lpstr>
      <vt:lpstr>PowerPoint Presentation</vt:lpstr>
      <vt:lpstr>PowerPoint Presentation</vt:lpstr>
      <vt:lpstr>Selected Summary Findings: 2018—2021</vt:lpstr>
      <vt:lpstr>Setting the Context</vt:lpstr>
      <vt:lpstr>ACHA-National College Health Assessment</vt:lpstr>
      <vt:lpstr>ACHA-National College Health Assessment</vt:lpstr>
      <vt:lpstr>What Is Campus Climate?</vt:lpstr>
      <vt:lpstr>“</vt:lpstr>
      <vt:lpstr>Motivation</vt:lpstr>
      <vt:lpstr>Motivation</vt:lpstr>
      <vt:lpstr>Motivation</vt:lpstr>
      <vt:lpstr>The Past Decade</vt:lpstr>
      <vt:lpstr>Some Existing Survey Tools</vt:lpstr>
      <vt:lpstr>Some Existing Survey Tools</vt:lpstr>
      <vt:lpstr>ARC3 Student Survey Modules</vt:lpstr>
      <vt:lpstr>ARC3 Student Survey Modules</vt:lpstr>
      <vt:lpstr>Considerations</vt:lpstr>
      <vt:lpstr>Considerations</vt:lpstr>
      <vt:lpstr>PowerPoint Presentation</vt:lpstr>
      <vt:lpstr>So… What Now?</vt:lpstr>
      <vt:lpstr>Take data &amp; formulate a plan to prevent sexual harrassment and violence</vt:lpstr>
      <vt:lpstr>How to Create a Prevention Action Plan</vt:lpstr>
      <vt:lpstr>Data Synthesis &amp; Identify Action Areas</vt:lpstr>
      <vt:lpstr>Data Synthesis &amp; Identify Action Areas</vt:lpstr>
      <vt:lpstr>What You Can Do Now</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 Act Campus Climate Webinar</dc:title>
  <dc:creator>Karen Salvemini</dc:creator>
  <cp:lastModifiedBy>Karen Salvemini</cp:lastModifiedBy>
  <cp:revision>1</cp:revision>
  <dcterms:modified xsi:type="dcterms:W3CDTF">2023-08-24T20:23:07Z</dcterms:modified>
</cp:coreProperties>
</file>