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377" autoAdjust="0"/>
  </p:normalViewPr>
  <p:slideViewPr>
    <p:cSldViewPr snapToGrid="0">
      <p:cViewPr varScale="1">
        <p:scale>
          <a:sx n="71" d="100"/>
          <a:sy n="71" d="100"/>
        </p:scale>
        <p:origin x="87"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7DCFE-05B6-4272-8A51-83A804249DF4}"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50C620-53A1-46C8-8E1F-446544EF1C55}" type="slidenum">
              <a:rPr lang="en-US" smtClean="0"/>
              <a:t>‹#›</a:t>
            </a:fld>
            <a:endParaRPr lang="en-US"/>
          </a:p>
        </p:txBody>
      </p:sp>
    </p:spTree>
    <p:extLst>
      <p:ext uri="{BB962C8B-B14F-4D97-AF65-F5344CB8AC3E}">
        <p14:creationId xmlns:p14="http://schemas.microsoft.com/office/powerpoint/2010/main" val="414887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 September 22, 2020, President Trump signed Executive Order 13950, Combating Race and Sex Stereotyping (the “EO”), which indicates that it seeks to “combat offensive and anti-American race and sex stereotyping and scapegoating,” and end so-called “divisive concepts” promulgated in workplace employee trainings. The EO prohibits certain entities</a:t>
            </a:r>
            <a:r>
              <a:rPr lang="en-US" sz="1200" b="0" i="0" kern="1200" baseline="0" dirty="0" smtClean="0">
                <a:solidFill>
                  <a:schemeClr val="tx1"/>
                </a:solidFill>
                <a:effectLst/>
                <a:latin typeface="+mn-lt"/>
                <a:ea typeface="+mn-ea"/>
                <a:cs typeface="+mn-cs"/>
              </a:rPr>
              <a:t>  (listed on the right side of your screen) </a:t>
            </a:r>
            <a:r>
              <a:rPr lang="en-US" sz="1200" b="0" i="0" kern="1200" dirty="0" smtClean="0">
                <a:solidFill>
                  <a:schemeClr val="tx1"/>
                </a:solidFill>
                <a:effectLst/>
                <a:latin typeface="+mn-lt"/>
                <a:ea typeface="+mn-ea"/>
                <a:cs typeface="+mn-cs"/>
              </a:rPr>
              <a:t>from conducting diversity and inclusion training that cover topics suggesting people of a certain race or gender are “inherently racist, sexist, or oppressive, whether consciously or unconsciously.” While certain aspects of the EO are effective immediately, its workplace training restrictions are set for inclusion in federal contracts entered into </a:t>
            </a:r>
            <a:r>
              <a:rPr lang="en-US" sz="1200" b="1" i="0" kern="1200" dirty="0" smtClean="0">
                <a:solidFill>
                  <a:schemeClr val="tx1"/>
                </a:solidFill>
                <a:effectLst/>
                <a:latin typeface="+mn-lt"/>
                <a:ea typeface="+mn-ea"/>
                <a:cs typeface="+mn-cs"/>
              </a:rPr>
              <a:t>after</a:t>
            </a:r>
            <a:r>
              <a:rPr lang="en-US" sz="1200" b="0" i="0" kern="1200" dirty="0" smtClean="0">
                <a:solidFill>
                  <a:schemeClr val="tx1"/>
                </a:solidFill>
                <a:effectLst/>
                <a:latin typeface="+mn-lt"/>
                <a:ea typeface="+mn-ea"/>
                <a:cs typeface="+mn-cs"/>
              </a:rPr>
              <a:t> November 21, 2020, and there will be no investigations conducted</a:t>
            </a:r>
            <a:r>
              <a:rPr lang="en-US" sz="1200" b="0" i="0" kern="1200" baseline="0" dirty="0" smtClean="0">
                <a:solidFill>
                  <a:schemeClr val="tx1"/>
                </a:solidFill>
                <a:effectLst/>
                <a:latin typeface="+mn-lt"/>
                <a:ea typeface="+mn-ea"/>
                <a:cs typeface="+mn-cs"/>
              </a:rPr>
              <a:t> under the EO until that time</a:t>
            </a:r>
            <a:r>
              <a:rPr lang="en-US" sz="1200" b="0" i="0" kern="1200" dirty="0" smtClean="0">
                <a:solidFill>
                  <a:schemeClr val="tx1"/>
                </a:solidFill>
                <a:effectLst/>
                <a:latin typeface="+mn-lt"/>
                <a:ea typeface="+mn-ea"/>
                <a:cs typeface="+mn-cs"/>
              </a:rPr>
              <a:t>. The training restrictions in the EO appear to apply to trainings for all employees of Government Contractors and their subcontractors, regardless of whether those employees support a federal contract. This EO came as a shock to many government contractors and colleges and universities, as most have made commitments to combat racism by increasing their equity and diversity trainings in light of the national conversation regarding workplace equality and discrimination following triggering events like the deaths of Breonna Taylor and George Floyd, among others. The</a:t>
            </a:r>
            <a:r>
              <a:rPr lang="en-US" sz="1200" b="0" i="0" kern="1200" baseline="0" dirty="0" smtClean="0">
                <a:solidFill>
                  <a:schemeClr val="tx1"/>
                </a:solidFill>
                <a:effectLst/>
                <a:latin typeface="+mn-lt"/>
                <a:ea typeface="+mn-ea"/>
                <a:cs typeface="+mn-cs"/>
              </a:rPr>
              <a:t> concerns have been submitted by a wide range of industry groups, which led the </a:t>
            </a:r>
            <a:r>
              <a:rPr lang="en-US" sz="1200" b="0" i="0" kern="1200" baseline="0" dirty="0" err="1" smtClean="0">
                <a:solidFill>
                  <a:schemeClr val="tx1"/>
                </a:solidFill>
                <a:effectLst/>
                <a:latin typeface="+mn-lt"/>
                <a:ea typeface="+mn-ea"/>
                <a:cs typeface="+mn-cs"/>
              </a:rPr>
              <a:t>OFCCP</a:t>
            </a:r>
            <a:r>
              <a:rPr lang="en-US" sz="1200" b="0" i="0" kern="1200" baseline="0" dirty="0" smtClean="0">
                <a:solidFill>
                  <a:schemeClr val="tx1"/>
                </a:solidFill>
                <a:effectLst/>
                <a:latin typeface="+mn-lt"/>
                <a:ea typeface="+mn-ea"/>
                <a:cs typeface="+mn-cs"/>
              </a:rPr>
              <a:t> and its director, Craig Lean to attend and respond to questions during several town hall meetings and to </a:t>
            </a:r>
            <a:r>
              <a:rPr lang="en-US" sz="1200" b="0" i="0" kern="1200" dirty="0" smtClean="0">
                <a:solidFill>
                  <a:schemeClr val="tx1"/>
                </a:solidFill>
                <a:effectLst/>
                <a:latin typeface="+mn-lt"/>
                <a:ea typeface="+mn-ea"/>
                <a:cs typeface="+mn-cs"/>
              </a:rPr>
              <a:t>prepare FAQs on its website to provide some helpful clarifications and insights for covered entities. </a:t>
            </a:r>
          </a:p>
          <a:p>
            <a:endParaRPr lang="en-US" sz="1200" b="0" i="0" kern="1200" dirty="0" smtClean="0">
              <a:solidFill>
                <a:schemeClr val="tx1"/>
              </a:solidFill>
              <a:effectLst/>
              <a:latin typeface="+mn-lt"/>
              <a:ea typeface="+mn-ea"/>
              <a:cs typeface="+mn-cs"/>
            </a:endParaRPr>
          </a:p>
          <a:p>
            <a:endParaRPr lang="en-US" sz="1200" baseline="0" dirty="0" smtClean="0"/>
          </a:p>
          <a:p>
            <a:r>
              <a:rPr lang="en-US" sz="1200" baseline="0" dirty="0" smtClean="0"/>
              <a:t>The EO specifically prohibits the </a:t>
            </a:r>
          </a:p>
          <a:p>
            <a:endParaRPr lang="en-US" sz="1200" dirty="0" smtClean="0"/>
          </a:p>
          <a:p>
            <a:r>
              <a:rPr lang="en-US" dirty="0" smtClean="0"/>
              <a:t>If an institution enters a contract with the federal government or enters an agreement as a federal subcontractor, that institution will be required to agree not to use any workplace training that includes concepts defined by the order as “divisive.” </a:t>
            </a:r>
          </a:p>
          <a:p>
            <a:endParaRPr lang="en-US" dirty="0" smtClean="0"/>
          </a:p>
          <a:p>
            <a:r>
              <a:rPr lang="en-US" dirty="0" smtClean="0"/>
              <a:t>If a college or university receives federal grant funds, the institution would be prohibited from using such funds to promote “divisive concepts” or “race-based or sex-based stereotyping” or “scapegoating” as those terms are defined by </a:t>
            </a:r>
            <a:r>
              <a:rPr lang="en-US" dirty="0" err="1" smtClean="0"/>
              <a:t>EO</a:t>
            </a:r>
            <a:r>
              <a:rPr lang="en-US" dirty="0" smtClean="0"/>
              <a:t>.</a:t>
            </a:r>
          </a:p>
          <a:p>
            <a:endParaRPr lang="en-US" dirty="0"/>
          </a:p>
        </p:txBody>
      </p:sp>
      <p:sp>
        <p:nvSpPr>
          <p:cNvPr id="4" name="Slide Number Placeholder 3"/>
          <p:cNvSpPr>
            <a:spLocks noGrp="1"/>
          </p:cNvSpPr>
          <p:nvPr>
            <p:ph type="sldNum" sz="quarter" idx="10"/>
          </p:nvPr>
        </p:nvSpPr>
        <p:spPr/>
        <p:txBody>
          <a:bodyPr/>
          <a:lstStyle/>
          <a:p>
            <a:fld id="{3650C620-53A1-46C8-8E1F-446544EF1C55}" type="slidenum">
              <a:rPr lang="en-US" smtClean="0"/>
              <a:t>1</a:t>
            </a:fld>
            <a:endParaRPr lang="en-US"/>
          </a:p>
        </p:txBody>
      </p:sp>
    </p:spTree>
    <p:extLst>
      <p:ext uri="{BB962C8B-B14F-4D97-AF65-F5344CB8AC3E}">
        <p14:creationId xmlns:p14="http://schemas.microsoft.com/office/powerpoint/2010/main" val="112313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EO</a:t>
            </a:r>
            <a:r>
              <a:rPr lang="en-US" baseline="0" dirty="0" smtClean="0"/>
              <a:t> prohibits race or sex stereotyping and scapegoating and provides a definition of both. It does not apply to training related to other protected classes or categories. </a:t>
            </a:r>
          </a:p>
          <a:p>
            <a:endParaRPr lang="en-US" dirty="0" smtClean="0"/>
          </a:p>
          <a:p>
            <a:r>
              <a:rPr lang="en-US" dirty="0" smtClean="0"/>
              <a:t>The EO also lists the following proscribed the 8 specific</a:t>
            </a:r>
            <a:r>
              <a:rPr lang="en-US" baseline="0" dirty="0" smtClean="0"/>
              <a:t> training topics to the right</a:t>
            </a:r>
            <a:r>
              <a:rPr lang="en-US" dirty="0" smtClean="0"/>
              <a:t>:</a:t>
            </a:r>
          </a:p>
          <a:p>
            <a:endParaRPr lang="en-US" dirty="0" smtClean="0"/>
          </a:p>
          <a:p>
            <a:r>
              <a:rPr lang="en-US" dirty="0" smtClean="0"/>
              <a:t>One race or sex is inherently superior to another race or sex;</a:t>
            </a:r>
          </a:p>
          <a:p>
            <a:r>
              <a:rPr lang="en-US" dirty="0" smtClean="0"/>
              <a:t>An individual, by virtue of his or her race or sex, is inherently racist, sexist, or oppressive, whether consciously or unconsciously;</a:t>
            </a:r>
          </a:p>
          <a:p>
            <a:r>
              <a:rPr lang="en-US" dirty="0" smtClean="0"/>
              <a:t>An individual should be discriminated against or receive adverse treatment solely or partly because of his or her race or sex;</a:t>
            </a:r>
          </a:p>
          <a:p>
            <a:r>
              <a:rPr lang="en-US" dirty="0" smtClean="0"/>
              <a:t>Members of one race or sex cannot and should not attempt to treat others without respect to race or sex (in other words you shouldn’t teach that colorblindness</a:t>
            </a:r>
            <a:r>
              <a:rPr lang="en-US" baseline="0" dirty="0" smtClean="0"/>
              <a:t> is bad)</a:t>
            </a:r>
            <a:r>
              <a:rPr lang="en-US" dirty="0" smtClean="0"/>
              <a:t>;</a:t>
            </a:r>
          </a:p>
          <a:p>
            <a:r>
              <a:rPr lang="en-US" dirty="0" smtClean="0"/>
              <a:t>An individual’s moral character is necessarily determined by his or her race or sex;</a:t>
            </a:r>
          </a:p>
          <a:p>
            <a:r>
              <a:rPr lang="en-US" dirty="0" smtClean="0"/>
              <a:t>An individual, by virtue of his or her race or sex, bears responsibility for actions committed in the past by other members of the same race or sex;</a:t>
            </a:r>
          </a:p>
          <a:p>
            <a:r>
              <a:rPr lang="en-US" dirty="0" smtClean="0"/>
              <a:t>Any individual should feel discomfort, guilt, anguish, or any other form of psychological distress on account of his or her race or sex; or</a:t>
            </a:r>
          </a:p>
          <a:p>
            <a:r>
              <a:rPr lang="en-US" dirty="0" smtClean="0"/>
              <a:t>Meritocracy or traits such as a hard work ethic are racist or sexist, or were created by a particular race to oppress another race.</a:t>
            </a:r>
          </a:p>
          <a:p>
            <a:endParaRPr lang="en-US" dirty="0" smtClean="0"/>
          </a:p>
          <a:p>
            <a:endParaRPr lang="en-US" dirty="0" smtClean="0"/>
          </a:p>
          <a:p>
            <a:r>
              <a:rPr lang="en-US" dirty="0" smtClean="0"/>
              <a:t>Craig </a:t>
            </a:r>
            <a:r>
              <a:rPr lang="en-US" dirty="0" err="1" smtClean="0"/>
              <a:t>Leen</a:t>
            </a:r>
            <a:r>
              <a:rPr lang="en-US" dirty="0" smtClean="0"/>
              <a:t>, Director of the </a:t>
            </a:r>
            <a:r>
              <a:rPr lang="en-US" dirty="0" err="1" smtClean="0"/>
              <a:t>OFCCP</a:t>
            </a:r>
            <a:r>
              <a:rPr lang="en-US" dirty="0" smtClean="0"/>
              <a:t>, has stated that unconscious bias training is “perfectly fine” as long as the training “teaches that everyone, based on the human condition, has unconscious biases,” and does not specifically call out a particular race, national origin, or sex as being inherently biased. Therefore, covered contractors can still move forward with their diversity training efforts, as long as the conversations steer clear of calling out individuals as inherently racist, sexist, or biased, based solely on their specific race or gender.</a:t>
            </a:r>
            <a:endParaRPr lang="en-US" dirty="0"/>
          </a:p>
        </p:txBody>
      </p:sp>
      <p:sp>
        <p:nvSpPr>
          <p:cNvPr id="4" name="Slide Number Placeholder 3"/>
          <p:cNvSpPr>
            <a:spLocks noGrp="1"/>
          </p:cNvSpPr>
          <p:nvPr>
            <p:ph type="sldNum" sz="quarter" idx="10"/>
          </p:nvPr>
        </p:nvSpPr>
        <p:spPr/>
        <p:txBody>
          <a:bodyPr/>
          <a:lstStyle/>
          <a:p>
            <a:fld id="{3650C620-53A1-46C8-8E1F-446544EF1C55}" type="slidenum">
              <a:rPr lang="en-US" smtClean="0"/>
              <a:t>2</a:t>
            </a:fld>
            <a:endParaRPr lang="en-US"/>
          </a:p>
        </p:txBody>
      </p:sp>
    </p:spTree>
    <p:extLst>
      <p:ext uri="{BB962C8B-B14F-4D97-AF65-F5344CB8AC3E}">
        <p14:creationId xmlns:p14="http://schemas.microsoft.com/office/powerpoint/2010/main" val="31191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While much of the language of these definitions, on their face, is written in a neutral manner, several aspects of the definition will run counter to approaches taken by many institutions to address historical patterns of discrimination, including the prohibition on teaching inherent, unconscious bias; training that touches on a shared responsibility for past or present inequities on the basis of race or sex; training that could lead any individual to even feel “discomfort” or “guilt” on account of their race or sex; or training that the modern “meritocracy” has a disparate impact or was created to be oppressive. Per the EO, “the term ‘divisive concepts’ also includes any other form of race or sex stereotyping or any other form of race or sex scapegoating,” a very broad “catch all” definition that will likely be subject to interpretation.</a:t>
            </a:r>
          </a:p>
          <a:p>
            <a:endParaRPr lang="en-US" dirty="0" smtClean="0"/>
          </a:p>
          <a:p>
            <a:r>
              <a:rPr lang="en-US" dirty="0" smtClean="0"/>
              <a:t>Training</a:t>
            </a:r>
            <a:r>
              <a:rPr lang="en-US" baseline="0" dirty="0" smtClean="0"/>
              <a:t> on White Privilege or White Fragility is prohibited. You can continue to engage in unconscious bias training, so long as you are  not training that someone is biased because they belong in a particular group or that certain individuals are biased simply because they are members of a particular race or gender. </a:t>
            </a:r>
          </a:p>
          <a:p>
            <a:endParaRPr lang="en-US" baseline="0" dirty="0" smtClean="0"/>
          </a:p>
          <a:p>
            <a:r>
              <a:rPr lang="en-US" dirty="0" smtClean="0"/>
              <a:t>Covered contractors can continue to implement unconscious and implicit bias trainings so long as the trainings are not blame-focused or targeting specific groups, and instead broadly address the development of biases, how they manifest themselves in our daily lives and how we can combat biases. </a:t>
            </a:r>
          </a:p>
          <a:p>
            <a:endParaRPr lang="en-US" dirty="0" smtClean="0"/>
          </a:p>
          <a:p>
            <a:r>
              <a:rPr lang="en-US" dirty="0" smtClean="0"/>
              <a:t>Craig </a:t>
            </a:r>
            <a:r>
              <a:rPr lang="en-US" dirty="0" err="1" smtClean="0"/>
              <a:t>Leen</a:t>
            </a:r>
            <a:r>
              <a:rPr lang="en-US" dirty="0" smtClean="0"/>
              <a:t>, Director of the </a:t>
            </a:r>
            <a:r>
              <a:rPr lang="en-US" dirty="0" err="1" smtClean="0"/>
              <a:t>OFCCP</a:t>
            </a:r>
            <a:r>
              <a:rPr lang="en-US" dirty="0" smtClean="0"/>
              <a:t>, has stated that unconscious bias training is “perfectly fine” as long as the training “teaches that everyone, based on the human condition, has unconscious biases,” and does not specifically call out a particular race, national origin, or sex as being inherently biased. Therefore, covered contractors can still move forward with their diversity training efforts, as long as the conversations steer clear of calling out individuals as inherently racist, sexist, or biased, based solely on their specific race or gender.</a:t>
            </a:r>
          </a:p>
          <a:p>
            <a:endParaRPr lang="en-US" dirty="0" smtClean="0"/>
          </a:p>
          <a:p>
            <a:r>
              <a:rPr lang="en-US" sz="1200" b="0" i="0" kern="1200" dirty="0" smtClean="0">
                <a:solidFill>
                  <a:schemeClr val="tx1"/>
                </a:solidFill>
                <a:effectLst/>
                <a:latin typeface="+mn-lt"/>
                <a:ea typeface="+mn-ea"/>
                <a:cs typeface="+mn-cs"/>
              </a:rPr>
              <a:t>The OMB Memo interpreting the EO goes further, and directs agencies to supplement their reviews of training curricula with a “broader keyword search of agency financial data and procurements for terms including, but not limited to: ‘critical race theory,’ </a:t>
            </a:r>
            <a:r>
              <a:rPr lang="en-US" sz="1200" b="0" i="0" kern="1200" dirty="0" err="1" smtClean="0">
                <a:solidFill>
                  <a:schemeClr val="tx1"/>
                </a:solidFill>
                <a:effectLst/>
                <a:latin typeface="+mn-lt"/>
                <a:ea typeface="+mn-ea"/>
                <a:cs typeface="+mn-cs"/>
              </a:rPr>
              <a:t>‘white</a:t>
            </a:r>
            <a:r>
              <a:rPr lang="en-US" sz="1200" b="0" i="0" kern="1200" dirty="0" smtClean="0">
                <a:solidFill>
                  <a:schemeClr val="tx1"/>
                </a:solidFill>
                <a:effectLst/>
                <a:latin typeface="+mn-lt"/>
                <a:ea typeface="+mn-ea"/>
                <a:cs typeface="+mn-cs"/>
              </a:rPr>
              <a:t> privilege,’ ‘intersectionality,’ ‘systemic racism,’ ‘positionality,’ ‘racial humility,’ and ‘unconscious bias.’” Some may find this list to be very broad, and to encompass scholarly and practical concepts that are not necessarily examples of “divisive concepts” as defined in the EO. The use of several fairly broad search terms may lead to a chilling effect for researchers and trainers in these areas that goes well beyond the more narrow examples of trainings complained of in the EO.</a:t>
            </a:r>
            <a:endParaRPr lang="en-US" dirty="0"/>
          </a:p>
        </p:txBody>
      </p:sp>
      <p:sp>
        <p:nvSpPr>
          <p:cNvPr id="4" name="Slide Number Placeholder 3"/>
          <p:cNvSpPr>
            <a:spLocks noGrp="1"/>
          </p:cNvSpPr>
          <p:nvPr>
            <p:ph type="sldNum" sz="quarter" idx="10"/>
          </p:nvPr>
        </p:nvSpPr>
        <p:spPr/>
        <p:txBody>
          <a:bodyPr/>
          <a:lstStyle/>
          <a:p>
            <a:fld id="{3650C620-53A1-46C8-8E1F-446544EF1C55}" type="slidenum">
              <a:rPr lang="en-US" smtClean="0"/>
              <a:t>3</a:t>
            </a:fld>
            <a:endParaRPr lang="en-US"/>
          </a:p>
        </p:txBody>
      </p:sp>
    </p:spTree>
    <p:extLst>
      <p:ext uri="{BB962C8B-B14F-4D97-AF65-F5344CB8AC3E}">
        <p14:creationId xmlns:p14="http://schemas.microsoft.com/office/powerpoint/2010/main" val="429033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OFCCP</a:t>
            </a:r>
            <a:r>
              <a:rPr lang="en-US" sz="1200" b="0" i="0" kern="1200" dirty="0" smtClean="0">
                <a:solidFill>
                  <a:schemeClr val="tx1"/>
                </a:solidFill>
                <a:effectLst/>
                <a:latin typeface="+mn-lt"/>
                <a:ea typeface="+mn-ea"/>
                <a:cs typeface="+mn-cs"/>
              </a:rPr>
              <a:t> is ready to receive complaints by email or phone regarding federal contractors that may be violating the Executive Order. Any employee may file a complaint regarding training programs that they believe to be in violation via </a:t>
            </a:r>
            <a:r>
              <a:rPr lang="en-US" sz="1200" b="0" i="0" kern="1200" dirty="0" err="1" smtClean="0">
                <a:solidFill>
                  <a:schemeClr val="tx1"/>
                </a:solidFill>
                <a:effectLst/>
                <a:latin typeface="+mn-lt"/>
                <a:ea typeface="+mn-ea"/>
                <a:cs typeface="+mn-cs"/>
              </a:rPr>
              <a:t>OFCCP’s</a:t>
            </a:r>
            <a:r>
              <a:rPr lang="en-US" sz="1200" b="0" i="0" kern="1200" dirty="0" smtClean="0">
                <a:solidFill>
                  <a:schemeClr val="tx1"/>
                </a:solidFill>
                <a:effectLst/>
                <a:latin typeface="+mn-lt"/>
                <a:ea typeface="+mn-ea"/>
                <a:cs typeface="+mn-cs"/>
              </a:rPr>
              <a:t> website, as well. </a:t>
            </a:r>
          </a:p>
          <a:p>
            <a:endParaRPr lang="en-US" sz="1200" b="0" i="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was required to issue the </a:t>
            </a:r>
            <a:r>
              <a:rPr lang="en-US" sz="1200" kern="1200" dirty="0" err="1" smtClean="0">
                <a:solidFill>
                  <a:schemeClr val="tx1"/>
                </a:solidFill>
                <a:effectLst/>
                <a:latin typeface="+mn-lt"/>
                <a:ea typeface="+mn-ea"/>
                <a:cs typeface="+mn-cs"/>
              </a:rPr>
              <a:t>RFI</a:t>
            </a:r>
            <a:r>
              <a:rPr lang="en-US" sz="1200" kern="1200" dirty="0" smtClean="0">
                <a:solidFill>
                  <a:schemeClr val="tx1"/>
                </a:solidFill>
                <a:effectLst/>
                <a:latin typeface="+mn-lt"/>
                <a:ea typeface="+mn-ea"/>
                <a:cs typeface="+mn-cs"/>
              </a:rPr>
              <a:t> by the terms of the </a:t>
            </a:r>
            <a:r>
              <a:rPr lang="en-US" sz="1200" kern="1200" dirty="0" err="1" smtClean="0">
                <a:solidFill>
                  <a:schemeClr val="tx1"/>
                </a:solidFill>
                <a:effectLst/>
                <a:latin typeface="+mn-lt"/>
                <a:ea typeface="+mn-ea"/>
                <a:cs typeface="+mn-cs"/>
              </a:rPr>
              <a:t>EO</a:t>
            </a:r>
            <a:r>
              <a:rPr lang="en-US" sz="1200" kern="1200" dirty="0" smtClean="0">
                <a:solidFill>
                  <a:schemeClr val="tx1"/>
                </a:solidFill>
                <a:effectLst/>
                <a:latin typeface="+mn-lt"/>
                <a:ea typeface="+mn-ea"/>
                <a:cs typeface="+mn-cs"/>
              </a:rPr>
              <a:t>. Employer participation is voluntary, and </a:t>
            </a:r>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has offered a type of soft “safe harbor” to employers who choose to participate. Essentially, employers who elect to submit their training materials as part of the </a:t>
            </a:r>
            <a:r>
              <a:rPr lang="en-US" sz="1200" kern="1200" dirty="0" err="1" smtClean="0">
                <a:solidFill>
                  <a:schemeClr val="tx1"/>
                </a:solidFill>
                <a:effectLst/>
                <a:latin typeface="+mn-lt"/>
                <a:ea typeface="+mn-ea"/>
                <a:cs typeface="+mn-cs"/>
              </a:rPr>
              <a:t>RFI</a:t>
            </a:r>
            <a:r>
              <a:rPr lang="en-US" sz="1200" kern="1200" dirty="0" smtClean="0">
                <a:solidFill>
                  <a:schemeClr val="tx1"/>
                </a:solidFill>
                <a:effectLst/>
                <a:latin typeface="+mn-lt"/>
                <a:ea typeface="+mn-ea"/>
                <a:cs typeface="+mn-cs"/>
              </a:rPr>
              <a:t> will receive feedback and compliance assistance from </a:t>
            </a:r>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as necessary. So long as the employer heeds </a:t>
            </a:r>
            <a:r>
              <a:rPr lang="en-US" sz="1200" kern="1200" dirty="0" err="1" smtClean="0">
                <a:solidFill>
                  <a:schemeClr val="tx1"/>
                </a:solidFill>
                <a:effectLst/>
                <a:latin typeface="+mn-lt"/>
                <a:ea typeface="+mn-ea"/>
                <a:cs typeface="+mn-cs"/>
              </a:rPr>
              <a:t>OFCCP’s</a:t>
            </a:r>
            <a:r>
              <a:rPr lang="en-US" sz="1200" kern="1200" dirty="0" smtClean="0">
                <a:solidFill>
                  <a:schemeClr val="tx1"/>
                </a:solidFill>
                <a:effectLst/>
                <a:latin typeface="+mn-lt"/>
                <a:ea typeface="+mn-ea"/>
                <a:cs typeface="+mn-cs"/>
              </a:rPr>
              <a:t> compliance advice, the training will be considered compliant with </a:t>
            </a:r>
            <a:r>
              <a:rPr lang="en-US" sz="1200" kern="1200" dirty="0" err="1" smtClean="0">
                <a:solidFill>
                  <a:schemeClr val="tx1"/>
                </a:solidFill>
                <a:effectLst/>
                <a:latin typeface="+mn-lt"/>
                <a:ea typeface="+mn-ea"/>
                <a:cs typeface="+mn-cs"/>
              </a:rPr>
              <a:t>EO</a:t>
            </a:r>
            <a:r>
              <a:rPr lang="en-US" sz="1200" kern="1200" dirty="0" smtClean="0">
                <a:solidFill>
                  <a:schemeClr val="tx1"/>
                </a:solidFill>
                <a:effectLst/>
                <a:latin typeface="+mn-lt"/>
                <a:ea typeface="+mn-ea"/>
                <a:cs typeface="+mn-cs"/>
              </a:rPr>
              <a:t> 13950 in the event </a:t>
            </a:r>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receives an employee complaint. The </a:t>
            </a:r>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Director, Craig </a:t>
            </a:r>
            <a:r>
              <a:rPr lang="en-US" sz="1200" kern="1200" dirty="0" err="1" smtClean="0">
                <a:solidFill>
                  <a:schemeClr val="tx1"/>
                </a:solidFill>
                <a:effectLst/>
                <a:latin typeface="+mn-lt"/>
                <a:ea typeface="+mn-ea"/>
                <a:cs typeface="+mn-cs"/>
              </a:rPr>
              <a:t>Leen</a:t>
            </a:r>
            <a:r>
              <a:rPr lang="en-US" sz="1200" kern="1200" dirty="0" smtClean="0">
                <a:solidFill>
                  <a:schemeClr val="tx1"/>
                </a:solidFill>
                <a:effectLst/>
                <a:latin typeface="+mn-lt"/>
                <a:ea typeface="+mn-ea"/>
                <a:cs typeface="+mn-cs"/>
              </a:rPr>
              <a:t>, also confirmed at a Town Hall meeting yesterday that </a:t>
            </a:r>
            <a:r>
              <a:rPr lang="en-US" sz="1200" kern="1200" dirty="0" err="1" smtClean="0">
                <a:solidFill>
                  <a:schemeClr val="tx1"/>
                </a:solidFill>
                <a:effectLst/>
                <a:latin typeface="+mn-lt"/>
                <a:ea typeface="+mn-ea"/>
                <a:cs typeface="+mn-cs"/>
              </a:rPr>
              <a:t>OFCCP</a:t>
            </a:r>
            <a:r>
              <a:rPr lang="en-US" sz="1200" kern="1200" dirty="0" smtClean="0">
                <a:solidFill>
                  <a:schemeClr val="tx1"/>
                </a:solidFill>
                <a:effectLst/>
                <a:latin typeface="+mn-lt"/>
                <a:ea typeface="+mn-ea"/>
                <a:cs typeface="+mn-cs"/>
              </a:rPr>
              <a:t> will not take enforcement action against any employer simply on the basis of the content of a training voluntarily submitted as part of the </a:t>
            </a:r>
            <a:r>
              <a:rPr lang="en-US" sz="1200" kern="1200" dirty="0" err="1" smtClean="0">
                <a:solidFill>
                  <a:schemeClr val="tx1"/>
                </a:solidFill>
                <a:effectLst/>
                <a:latin typeface="+mn-lt"/>
                <a:ea typeface="+mn-ea"/>
                <a:cs typeface="+mn-cs"/>
              </a:rPr>
              <a:t>RFI</a:t>
            </a:r>
            <a:r>
              <a:rPr lang="en-US" sz="1200" kern="1200" dirty="0" smtClean="0">
                <a:solidFill>
                  <a:schemeClr val="tx1"/>
                </a:solidFill>
                <a:effectLst/>
                <a:latin typeface="+mn-lt"/>
                <a:ea typeface="+mn-ea"/>
                <a:cs typeface="+mn-cs"/>
              </a:rPr>
              <a:t>. Of course, there are many factors for employers to weigh when deciding whether to submit training materials as part of the </a:t>
            </a:r>
            <a:r>
              <a:rPr lang="en-US" sz="1200" kern="1200" dirty="0" err="1" smtClean="0">
                <a:solidFill>
                  <a:schemeClr val="tx1"/>
                </a:solidFill>
                <a:effectLst/>
                <a:latin typeface="+mn-lt"/>
                <a:ea typeface="+mn-ea"/>
                <a:cs typeface="+mn-cs"/>
              </a:rPr>
              <a:t>RFI</a:t>
            </a:r>
            <a:r>
              <a:rPr lang="en-US" sz="1200" kern="1200" dirty="0" smtClean="0">
                <a:solidFill>
                  <a:schemeClr val="tx1"/>
                </a:solidFill>
                <a:effectLst/>
                <a:latin typeface="+mn-lt"/>
                <a:ea typeface="+mn-ea"/>
                <a:cs typeface="+mn-cs"/>
              </a:rPr>
              <a:t>, and should consider discussing options with legal counsel. One option that Director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Leen</a:t>
            </a:r>
            <a:r>
              <a:rPr lang="en-US" sz="1200" kern="1200" baseline="0" dirty="0" smtClean="0">
                <a:solidFill>
                  <a:schemeClr val="tx1"/>
                </a:solidFill>
                <a:effectLst/>
                <a:latin typeface="+mn-lt"/>
                <a:ea typeface="+mn-ea"/>
                <a:cs typeface="+mn-cs"/>
              </a:rPr>
              <a:t> indicated was allowed would be to submit your training materials to the </a:t>
            </a:r>
            <a:r>
              <a:rPr lang="en-US" sz="1200" kern="1200" baseline="0" dirty="0" err="1" smtClean="0">
                <a:solidFill>
                  <a:schemeClr val="tx1"/>
                </a:solidFill>
                <a:effectLst/>
                <a:latin typeface="+mn-lt"/>
                <a:ea typeface="+mn-ea"/>
                <a:cs typeface="+mn-cs"/>
              </a:rPr>
              <a:t>OFCCP</a:t>
            </a:r>
            <a:r>
              <a:rPr lang="en-US" sz="1200" kern="1200" baseline="0" dirty="0" smtClean="0">
                <a:solidFill>
                  <a:schemeClr val="tx1"/>
                </a:solidFill>
                <a:effectLst/>
                <a:latin typeface="+mn-lt"/>
                <a:ea typeface="+mn-ea"/>
                <a:cs typeface="+mn-cs"/>
              </a:rPr>
              <a:t> anonymously through your lawyer or consultant to obtain guidance on whether it is in compliance with the EO.  Once the </a:t>
            </a:r>
            <a:r>
              <a:rPr lang="en-US" sz="1200" kern="1200" baseline="0" dirty="0" err="1" smtClean="0">
                <a:solidFill>
                  <a:schemeClr val="tx1"/>
                </a:solidFill>
                <a:effectLst/>
                <a:latin typeface="+mn-lt"/>
                <a:ea typeface="+mn-ea"/>
                <a:cs typeface="+mn-cs"/>
              </a:rPr>
              <a:t>OFCCP</a:t>
            </a:r>
            <a:r>
              <a:rPr lang="en-US" sz="1200" kern="1200" baseline="0" dirty="0" smtClean="0">
                <a:solidFill>
                  <a:schemeClr val="tx1"/>
                </a:solidFill>
                <a:effectLst/>
                <a:latin typeface="+mn-lt"/>
                <a:ea typeface="+mn-ea"/>
                <a:cs typeface="+mn-cs"/>
              </a:rPr>
              <a:t> confirms compliance, it will not investigate any complaint raised regarding the training</a:t>
            </a:r>
            <a:r>
              <a:rPr lang="en-US" sz="1200" kern="1200" baseline="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650C620-53A1-46C8-8E1F-446544EF1C55}" type="slidenum">
              <a:rPr lang="en-US" smtClean="0"/>
              <a:t>4</a:t>
            </a:fld>
            <a:endParaRPr lang="en-US"/>
          </a:p>
        </p:txBody>
      </p:sp>
    </p:spTree>
    <p:extLst>
      <p:ext uri="{BB962C8B-B14F-4D97-AF65-F5344CB8AC3E}">
        <p14:creationId xmlns:p14="http://schemas.microsoft.com/office/powerpoint/2010/main" val="1038424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There are plenty of other workplace diversity and inclusion trainings and dialogues that the EO does not appear to prohibit, such as those involving cultural competence, generational diversity, harassment, microaggressions, communications across differences, mindfulness and trainings unrelated to race or gender, to name a few.</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a:t>
            </a:r>
            <a:r>
              <a:rPr lang="en-US" sz="1200" dirty="0" smtClean="0"/>
              <a:t>ow institutions of higher education address race and sex stereotyping at a time that campuses are participating in a national conversation around race and inequitable treatment across society. On September 28, 2020, the Office of Management and Budget issued a Memorandum (OMB Memo) that provides additional information about the EO.[3] Campuses need to closely monitor developments arising from this EO, which may limit their ability to </a:t>
            </a:r>
            <a:r>
              <a:rPr lang="en-US" sz="1200" dirty="0" err="1" smtClean="0"/>
              <a:t>depthese</a:t>
            </a:r>
            <a:r>
              <a:rPr lang="en-US" sz="1200" dirty="0" smtClean="0"/>
              <a:t> </a:t>
            </a:r>
            <a:r>
              <a:rPr lang="en-US" sz="1200" dirty="0" err="1" smtClean="0"/>
              <a:t>loy</a:t>
            </a:r>
            <a:r>
              <a:rPr lang="en-US" sz="1200" dirty="0" smtClean="0"/>
              <a:t> some of the modern, research-informed tools used in that discussion. Seeks to “combat offensive and anti-American race and sex stereotyping and scapegoating,” and end so-called “divisive concepts” covered in some of these workplace trainings. </a:t>
            </a:r>
          </a:p>
          <a:p>
            <a:endParaRPr lang="en-US" dirty="0"/>
          </a:p>
        </p:txBody>
      </p:sp>
      <p:sp>
        <p:nvSpPr>
          <p:cNvPr id="4" name="Slide Number Placeholder 3"/>
          <p:cNvSpPr>
            <a:spLocks noGrp="1"/>
          </p:cNvSpPr>
          <p:nvPr>
            <p:ph type="sldNum" sz="quarter" idx="10"/>
          </p:nvPr>
        </p:nvSpPr>
        <p:spPr/>
        <p:txBody>
          <a:bodyPr/>
          <a:lstStyle/>
          <a:p>
            <a:fld id="{3650C620-53A1-46C8-8E1F-446544EF1C55}" type="slidenum">
              <a:rPr lang="en-US" smtClean="0"/>
              <a:t>5</a:t>
            </a:fld>
            <a:endParaRPr lang="en-US"/>
          </a:p>
        </p:txBody>
      </p:sp>
    </p:spTree>
    <p:extLst>
      <p:ext uri="{BB962C8B-B14F-4D97-AF65-F5344CB8AC3E}">
        <p14:creationId xmlns:p14="http://schemas.microsoft.com/office/powerpoint/2010/main" val="8902292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5" y="0"/>
            <a:ext cx="1218882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Grp="1" noChangeArrowheads="1"/>
          </p:cNvSpPr>
          <p:nvPr>
            <p:ph type="ctrTitle"/>
          </p:nvPr>
        </p:nvSpPr>
        <p:spPr>
          <a:xfrm>
            <a:off x="988098" y="3252234"/>
            <a:ext cx="8464551" cy="982662"/>
          </a:xfrm>
        </p:spPr>
        <p:txBody>
          <a:bodyPr lIns="0" tIns="0" rIns="0" bIns="0"/>
          <a:lstStyle>
            <a:lvl1pPr>
              <a:defRPr sz="2800" b="0">
                <a:solidFill>
                  <a:srgbClr val="FF0000"/>
                </a:solidFill>
              </a:defRPr>
            </a:lvl1pPr>
          </a:lstStyle>
          <a:p>
            <a:pPr lvl="0"/>
            <a:r>
              <a:rPr lang="en-GB" noProof="0" dirty="0" smtClean="0"/>
              <a:t>Click to edit Master title style</a:t>
            </a:r>
          </a:p>
        </p:txBody>
      </p:sp>
      <p:sp>
        <p:nvSpPr>
          <p:cNvPr id="21508" name="Rectangle 4"/>
          <p:cNvSpPr>
            <a:spLocks noGrp="1" noChangeArrowheads="1"/>
          </p:cNvSpPr>
          <p:nvPr>
            <p:ph type="subTitle" idx="1"/>
          </p:nvPr>
        </p:nvSpPr>
        <p:spPr>
          <a:xfrm>
            <a:off x="988098" y="4171702"/>
            <a:ext cx="9961033" cy="1733550"/>
          </a:xfrm>
        </p:spPr>
        <p:txBody>
          <a:bodyPr lIns="0"/>
          <a:lstStyle>
            <a:lvl1pPr marL="0" indent="0">
              <a:buNone/>
              <a:defRPr sz="2400" b="0">
                <a:solidFill>
                  <a:srgbClr val="333333"/>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03497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BD8C66F-67FB-473E-8954-F0EC537F5371}" type="datetimeFigureOut">
              <a:rPr lang="en-US" smtClean="0"/>
              <a:t>10/28/2020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4A3D473-8277-4097-A929-D5E7A81BDA5A}" type="slidenum">
              <a:rPr lang="en-US" smtClean="0"/>
              <a:t>‹#›</a:t>
            </a:fld>
            <a:endParaRPr lang="en-US"/>
          </a:p>
        </p:txBody>
      </p:sp>
    </p:spTree>
    <p:extLst>
      <p:ext uri="{BB962C8B-B14F-4D97-AF65-F5344CB8AC3E}">
        <p14:creationId xmlns:p14="http://schemas.microsoft.com/office/powerpoint/2010/main" val="218170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BD8C66F-67FB-473E-8954-F0EC537F5371}" type="datetimeFigureOut">
              <a:rPr lang="en-US" smtClean="0"/>
              <a:t>10/28/2020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4A3D473-8277-4097-A929-D5E7A81BDA5A}" type="slidenum">
              <a:rPr lang="en-US" smtClean="0"/>
              <a:t>‹#›</a:t>
            </a:fld>
            <a:endParaRPr lang="en-US"/>
          </a:p>
        </p:txBody>
      </p:sp>
    </p:spTree>
    <p:extLst>
      <p:ext uri="{BB962C8B-B14F-4D97-AF65-F5344CB8AC3E}">
        <p14:creationId xmlns:p14="http://schemas.microsoft.com/office/powerpoint/2010/main" val="3200167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175" y="0"/>
            <a:ext cx="1218882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00050" y="250825"/>
            <a:ext cx="1143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00050" y="1371600"/>
            <a:ext cx="114300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20485" name="Rectangle 5"/>
          <p:cNvSpPr>
            <a:spLocks noGrp="1" noChangeArrowheads="1"/>
          </p:cNvSpPr>
          <p:nvPr>
            <p:ph type="sldNum" sz="quarter" idx="4"/>
          </p:nvPr>
        </p:nvSpPr>
        <p:spPr bwMode="auto">
          <a:xfrm>
            <a:off x="8986838" y="6488113"/>
            <a:ext cx="28448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spcBef>
                <a:spcPct val="0"/>
              </a:spcBef>
              <a:defRPr sz="800">
                <a:solidFill>
                  <a:srgbClr val="FF0000"/>
                </a:solidFill>
              </a:defRPr>
            </a:lvl1pPr>
          </a:lstStyle>
          <a:p>
            <a:pPr fontAlgn="base">
              <a:spcAft>
                <a:spcPct val="0"/>
              </a:spcAft>
              <a:defRPr/>
            </a:pPr>
            <a:fld id="{83C3C187-3221-40E1-AC56-C814E4271A5E}" type="slidenum">
              <a:rPr lang="en-GB" altLang="en-US"/>
              <a:pPr fontAlgn="base">
                <a:spcAft>
                  <a:spcPct val="0"/>
                </a:spcAft>
                <a:defRPr/>
              </a:pPr>
              <a:t>‹#›</a:t>
            </a:fld>
            <a:endParaRPr lang="en-GB" altLang="en-US">
              <a:latin typeface="Trebuchet MS" panose="020B0603020202020204" pitchFamily="34" charset="0"/>
            </a:endParaRPr>
          </a:p>
        </p:txBody>
      </p:sp>
    </p:spTree>
    <p:extLst>
      <p:ext uri="{BB962C8B-B14F-4D97-AF65-F5344CB8AC3E}">
        <p14:creationId xmlns:p14="http://schemas.microsoft.com/office/powerpoint/2010/main" val="973410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p:txStyles>
    <p:titleStyle>
      <a:lvl1pPr algn="l" rtl="0" eaLnBrk="0" fontAlgn="base" hangingPunct="0">
        <a:spcBef>
          <a:spcPct val="0"/>
        </a:spcBef>
        <a:spcAft>
          <a:spcPct val="0"/>
        </a:spcAft>
        <a:defRPr sz="2800">
          <a:solidFill>
            <a:srgbClr val="FF0000"/>
          </a:solidFill>
          <a:latin typeface="+mj-lt"/>
          <a:ea typeface="MS PGothic" panose="020B0600070205080204" pitchFamily="34" charset="-128"/>
          <a:cs typeface="M L Arial Light"/>
        </a:defRPr>
      </a:lvl1pPr>
      <a:lvl2pPr algn="l" rtl="0" eaLnBrk="0" fontAlgn="base" hangingPunct="0">
        <a:spcBef>
          <a:spcPct val="0"/>
        </a:spcBef>
        <a:spcAft>
          <a:spcPct val="0"/>
        </a:spcAft>
        <a:defRPr sz="2800">
          <a:solidFill>
            <a:srgbClr val="FF0000"/>
          </a:solidFill>
          <a:latin typeface="Arial" charset="0"/>
          <a:ea typeface="MS PGothic" panose="020B0600070205080204" pitchFamily="34" charset="-128"/>
          <a:cs typeface="M L Arial Light" charset="0"/>
        </a:defRPr>
      </a:lvl2pPr>
      <a:lvl3pPr algn="l" rtl="0" eaLnBrk="0" fontAlgn="base" hangingPunct="0">
        <a:spcBef>
          <a:spcPct val="0"/>
        </a:spcBef>
        <a:spcAft>
          <a:spcPct val="0"/>
        </a:spcAft>
        <a:defRPr sz="2800">
          <a:solidFill>
            <a:srgbClr val="FF0000"/>
          </a:solidFill>
          <a:latin typeface="Arial" charset="0"/>
          <a:ea typeface="MS PGothic" panose="020B0600070205080204" pitchFamily="34" charset="-128"/>
          <a:cs typeface="M L Arial Light" charset="0"/>
        </a:defRPr>
      </a:lvl3pPr>
      <a:lvl4pPr algn="l" rtl="0" eaLnBrk="0" fontAlgn="base" hangingPunct="0">
        <a:spcBef>
          <a:spcPct val="0"/>
        </a:spcBef>
        <a:spcAft>
          <a:spcPct val="0"/>
        </a:spcAft>
        <a:defRPr sz="2800">
          <a:solidFill>
            <a:srgbClr val="FF0000"/>
          </a:solidFill>
          <a:latin typeface="Arial" charset="0"/>
          <a:ea typeface="MS PGothic" panose="020B0600070205080204" pitchFamily="34" charset="-128"/>
          <a:cs typeface="M L Arial Light" charset="0"/>
        </a:defRPr>
      </a:lvl4pPr>
      <a:lvl5pPr algn="l" rtl="0" eaLnBrk="0" fontAlgn="base" hangingPunct="0">
        <a:spcBef>
          <a:spcPct val="0"/>
        </a:spcBef>
        <a:spcAft>
          <a:spcPct val="0"/>
        </a:spcAft>
        <a:defRPr sz="2800">
          <a:solidFill>
            <a:srgbClr val="FF0000"/>
          </a:solidFill>
          <a:latin typeface="Arial" charset="0"/>
          <a:ea typeface="MS PGothic" panose="020B0600070205080204" pitchFamily="34" charset="-128"/>
          <a:cs typeface="M L Arial Light" charset="0"/>
        </a:defRPr>
      </a:lvl5pPr>
      <a:lvl6pPr marL="457200" algn="l" rtl="0" fontAlgn="base">
        <a:spcBef>
          <a:spcPct val="0"/>
        </a:spcBef>
        <a:spcAft>
          <a:spcPct val="0"/>
        </a:spcAft>
        <a:defRPr sz="3600">
          <a:solidFill>
            <a:schemeClr val="tx1"/>
          </a:solidFill>
          <a:latin typeface="Arial" charset="0"/>
          <a:ea typeface="ＭＳ Ｐゴシック" charset="0"/>
        </a:defRPr>
      </a:lvl6pPr>
      <a:lvl7pPr marL="914400" algn="l" rtl="0" fontAlgn="base">
        <a:spcBef>
          <a:spcPct val="0"/>
        </a:spcBef>
        <a:spcAft>
          <a:spcPct val="0"/>
        </a:spcAft>
        <a:defRPr sz="3600">
          <a:solidFill>
            <a:schemeClr val="tx1"/>
          </a:solidFill>
          <a:latin typeface="Arial" charset="0"/>
          <a:ea typeface="ＭＳ Ｐゴシック" charset="0"/>
        </a:defRPr>
      </a:lvl7pPr>
      <a:lvl8pPr marL="1371600" algn="l" rtl="0" fontAlgn="base">
        <a:spcBef>
          <a:spcPct val="0"/>
        </a:spcBef>
        <a:spcAft>
          <a:spcPct val="0"/>
        </a:spcAft>
        <a:defRPr sz="3600">
          <a:solidFill>
            <a:schemeClr val="tx1"/>
          </a:solidFill>
          <a:latin typeface="Arial" charset="0"/>
          <a:ea typeface="ＭＳ Ｐゴシック" charset="0"/>
        </a:defRPr>
      </a:lvl8pPr>
      <a:lvl9pPr marL="1828800" algn="l" rtl="0" fontAlgn="base">
        <a:spcBef>
          <a:spcPct val="0"/>
        </a:spcBef>
        <a:spcAft>
          <a:spcPct val="0"/>
        </a:spcAft>
        <a:defRPr sz="3600">
          <a:solidFill>
            <a:schemeClr val="tx1"/>
          </a:solidFill>
          <a:latin typeface="Arial" charset="0"/>
          <a:ea typeface="ＭＳ Ｐゴシック" charset="0"/>
        </a:defRPr>
      </a:lvl9pPr>
    </p:titleStyle>
    <p:bodyStyle>
      <a:lvl1pPr marL="342900" indent="-342900" algn="l" rtl="0" eaLnBrk="0" fontAlgn="base" hangingPunct="0">
        <a:spcBef>
          <a:spcPct val="0"/>
        </a:spcBef>
        <a:spcAft>
          <a:spcPts val="600"/>
        </a:spcAft>
        <a:buClr>
          <a:srgbClr val="FF0000"/>
        </a:buClr>
        <a:buFont typeface="Arial" panose="020B0604020202020204" pitchFamily="34" charset="0"/>
        <a:buChar char="•"/>
        <a:defRPr sz="2000">
          <a:solidFill>
            <a:srgbClr val="333333"/>
          </a:solidFill>
          <a:latin typeface="+mn-lt"/>
          <a:ea typeface="MS PGothic" panose="020B0600070205080204" pitchFamily="34" charset="-128"/>
          <a:cs typeface="M L Arial Light"/>
        </a:defRPr>
      </a:lvl1pPr>
      <a:lvl2pPr marL="800100" indent="-342900" algn="l" rtl="0" eaLnBrk="0" fontAlgn="base" hangingPunct="0">
        <a:spcBef>
          <a:spcPct val="0"/>
        </a:spcBef>
        <a:spcAft>
          <a:spcPts val="600"/>
        </a:spcAft>
        <a:buClr>
          <a:srgbClr val="FF0000"/>
        </a:buClr>
        <a:buFont typeface="Arial" panose="020B0604020202020204" pitchFamily="34" charset="0"/>
        <a:buChar char="•"/>
        <a:defRPr>
          <a:solidFill>
            <a:srgbClr val="333333"/>
          </a:solidFill>
          <a:latin typeface="+mn-lt"/>
          <a:ea typeface="MS PGothic" panose="020B0600070205080204" pitchFamily="34" charset="-128"/>
          <a:cs typeface="M L Arial Light"/>
        </a:defRPr>
      </a:lvl2pPr>
      <a:lvl3pPr marL="1257300" indent="-342900" algn="l" rtl="0" eaLnBrk="0" fontAlgn="base" hangingPunct="0">
        <a:spcBef>
          <a:spcPct val="0"/>
        </a:spcBef>
        <a:spcAft>
          <a:spcPts val="600"/>
        </a:spcAft>
        <a:buClr>
          <a:srgbClr val="FF0000"/>
        </a:buClr>
        <a:buFont typeface="Arial" panose="020B0604020202020204" pitchFamily="34" charset="0"/>
        <a:buChar char="•"/>
        <a:defRPr sz="1600">
          <a:solidFill>
            <a:srgbClr val="333333"/>
          </a:solidFill>
          <a:latin typeface="+mn-lt"/>
          <a:ea typeface="MS PGothic" panose="020B0600070205080204" pitchFamily="34" charset="-128"/>
          <a:cs typeface="M L Arial Light"/>
        </a:defRPr>
      </a:lvl3pPr>
      <a:lvl4pPr marL="1600200" indent="-228600" algn="l" rtl="0" eaLnBrk="0" fontAlgn="base" hangingPunct="0">
        <a:spcBef>
          <a:spcPct val="0"/>
        </a:spcBef>
        <a:spcAft>
          <a:spcPct val="0"/>
        </a:spcAft>
        <a:defRPr>
          <a:solidFill>
            <a:srgbClr val="333333"/>
          </a:solidFill>
          <a:latin typeface="M L Arial Light"/>
          <a:ea typeface="MS PGothic" panose="020B0600070205080204" pitchFamily="34" charset="-128"/>
          <a:cs typeface="M L Arial Light"/>
        </a:defRPr>
      </a:lvl4pPr>
      <a:lvl5pPr marL="2057400" indent="-228600" algn="l" rtl="0" eaLnBrk="0" fontAlgn="base" hangingPunct="0">
        <a:spcBef>
          <a:spcPct val="0"/>
        </a:spcBef>
        <a:spcAft>
          <a:spcPct val="0"/>
        </a:spcAft>
        <a:defRPr sz="1600">
          <a:solidFill>
            <a:srgbClr val="333333"/>
          </a:solidFill>
          <a:latin typeface="M L Arial Light"/>
          <a:ea typeface="MS PGothic" panose="020B0600070205080204" pitchFamily="34" charset="-128"/>
          <a:cs typeface="M L Arial Light"/>
        </a:defRPr>
      </a:lvl5pPr>
      <a:lvl6pPr marL="1219200" algn="l" rtl="0" fontAlgn="base">
        <a:spcBef>
          <a:spcPct val="20000"/>
        </a:spcBef>
        <a:spcAft>
          <a:spcPct val="0"/>
        </a:spcAft>
        <a:defRPr sz="2000">
          <a:solidFill>
            <a:schemeClr val="tx1"/>
          </a:solidFill>
          <a:latin typeface="+mn-lt"/>
          <a:ea typeface="+mn-ea"/>
        </a:defRPr>
      </a:lvl6pPr>
      <a:lvl7pPr marL="1676400" algn="l" rtl="0" fontAlgn="base">
        <a:spcBef>
          <a:spcPct val="20000"/>
        </a:spcBef>
        <a:spcAft>
          <a:spcPct val="0"/>
        </a:spcAft>
        <a:defRPr sz="2000">
          <a:solidFill>
            <a:schemeClr val="tx1"/>
          </a:solidFill>
          <a:latin typeface="+mn-lt"/>
          <a:ea typeface="+mn-ea"/>
        </a:defRPr>
      </a:lvl7pPr>
      <a:lvl8pPr marL="2133600" algn="l" rtl="0" fontAlgn="base">
        <a:spcBef>
          <a:spcPct val="20000"/>
        </a:spcBef>
        <a:spcAft>
          <a:spcPct val="0"/>
        </a:spcAft>
        <a:defRPr sz="2000">
          <a:solidFill>
            <a:schemeClr val="tx1"/>
          </a:solidFill>
          <a:latin typeface="+mn-lt"/>
          <a:ea typeface="+mn-ea"/>
        </a:defRPr>
      </a:lvl8pPr>
      <a:lvl9pPr marL="2590800" algn="l" rtl="0" fontAlgn="base">
        <a:spcBef>
          <a:spcPct val="20000"/>
        </a:spcBef>
        <a:spcAft>
          <a:spcPct val="0"/>
        </a:spcAft>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OFCCPComplaintHotline@dol.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870" y="163354"/>
            <a:ext cx="10515601" cy="1316038"/>
          </a:xfrm>
        </p:spPr>
        <p:txBody>
          <a:bodyPr/>
          <a:lstStyle/>
          <a:p>
            <a:pPr algn="ctr"/>
            <a:r>
              <a:rPr lang="en-US" sz="2600" b="1" dirty="0" smtClean="0"/>
              <a:t>Overview of Executive Order 13950, Combating Race and Sex Stereotyping</a:t>
            </a:r>
            <a:r>
              <a:rPr lang="en-US" dirty="0" smtClean="0"/>
              <a:t> </a:t>
            </a:r>
            <a:endParaRPr lang="en-US" dirty="0"/>
          </a:p>
        </p:txBody>
      </p:sp>
      <p:sp>
        <p:nvSpPr>
          <p:cNvPr id="6" name="Text Placeholder 5"/>
          <p:cNvSpPr>
            <a:spLocks noGrp="1"/>
          </p:cNvSpPr>
          <p:nvPr>
            <p:ph type="body" idx="1"/>
          </p:nvPr>
        </p:nvSpPr>
        <p:spPr>
          <a:xfrm>
            <a:off x="839787" y="1352154"/>
            <a:ext cx="5157787" cy="456247"/>
          </a:xfrm>
        </p:spPr>
        <p:txBody>
          <a:bodyPr/>
          <a:lstStyle/>
          <a:p>
            <a:r>
              <a:rPr lang="en-US" dirty="0" smtClean="0"/>
              <a:t>The Goal of the </a:t>
            </a:r>
            <a:r>
              <a:rPr lang="en-US" dirty="0" err="1" smtClean="0"/>
              <a:t>EO</a:t>
            </a:r>
            <a:endParaRPr lang="en-US" dirty="0"/>
          </a:p>
        </p:txBody>
      </p:sp>
      <p:sp>
        <p:nvSpPr>
          <p:cNvPr id="4" name="Content Placeholder 3"/>
          <p:cNvSpPr>
            <a:spLocks noGrp="1"/>
          </p:cNvSpPr>
          <p:nvPr>
            <p:ph sz="half" idx="2"/>
          </p:nvPr>
        </p:nvSpPr>
        <p:spPr>
          <a:xfrm>
            <a:off x="691870" y="2056727"/>
            <a:ext cx="5157787" cy="4052253"/>
          </a:xfrm>
        </p:spPr>
        <p:txBody>
          <a:bodyPr>
            <a:noAutofit/>
          </a:bodyPr>
          <a:lstStyle/>
          <a:p>
            <a:r>
              <a:rPr lang="en-US" sz="2200" dirty="0" smtClean="0"/>
              <a:t>To prohibit training that the President views as “divisive” and “anti-American.”</a:t>
            </a:r>
          </a:p>
          <a:p>
            <a:pPr lvl="1"/>
            <a:r>
              <a:rPr lang="en-US" sz="1800" dirty="0" smtClean="0"/>
              <a:t>Sex Stereotyping</a:t>
            </a:r>
          </a:p>
          <a:p>
            <a:pPr lvl="1"/>
            <a:r>
              <a:rPr lang="en-US" sz="1800" dirty="0" smtClean="0"/>
              <a:t>Scapegoating</a:t>
            </a:r>
            <a:endParaRPr lang="en-US" sz="2200" dirty="0" smtClean="0"/>
          </a:p>
          <a:p>
            <a:r>
              <a:rPr lang="en-US" sz="2200" dirty="0" smtClean="0"/>
              <a:t>Prohibiting messaging that imply </a:t>
            </a:r>
            <a:r>
              <a:rPr lang="en-US" sz="2200" dirty="0"/>
              <a:t>“an individual, by virtue of their race or sex, is inherently racist, sexist or oppressive, whether consciously or unconsciously</a:t>
            </a:r>
            <a:r>
              <a:rPr lang="en-US" sz="2200" dirty="0" smtClean="0"/>
              <a:t>.”</a:t>
            </a:r>
          </a:p>
          <a:p>
            <a:r>
              <a:rPr lang="en-US" sz="2200" dirty="0" smtClean="0"/>
              <a:t>Effective November 22, 2020.</a:t>
            </a:r>
            <a:endParaRPr lang="en-US" sz="2200" dirty="0"/>
          </a:p>
        </p:txBody>
      </p:sp>
      <p:sp>
        <p:nvSpPr>
          <p:cNvPr id="7" name="Text Placeholder 6"/>
          <p:cNvSpPr>
            <a:spLocks noGrp="1"/>
          </p:cNvSpPr>
          <p:nvPr>
            <p:ph type="body" sz="quarter" idx="3"/>
          </p:nvPr>
        </p:nvSpPr>
        <p:spPr>
          <a:xfrm>
            <a:off x="6172200" y="1681163"/>
            <a:ext cx="5183188" cy="456247"/>
          </a:xfrm>
        </p:spPr>
        <p:txBody>
          <a:bodyPr/>
          <a:lstStyle/>
          <a:p>
            <a:r>
              <a:rPr lang="en-US" dirty="0" smtClean="0"/>
              <a:t>Are Higher Ed Institutions Covered? </a:t>
            </a:r>
            <a:endParaRPr lang="en-US" dirty="0"/>
          </a:p>
        </p:txBody>
      </p:sp>
      <p:sp>
        <p:nvSpPr>
          <p:cNvPr id="5" name="Content Placeholder 4"/>
          <p:cNvSpPr>
            <a:spLocks noGrp="1"/>
          </p:cNvSpPr>
          <p:nvPr>
            <p:ph sz="quarter" idx="4"/>
          </p:nvPr>
        </p:nvSpPr>
        <p:spPr>
          <a:xfrm>
            <a:off x="6172200" y="2137410"/>
            <a:ext cx="5183188" cy="4052253"/>
          </a:xfrm>
        </p:spPr>
        <p:txBody>
          <a:bodyPr>
            <a:normAutofit/>
          </a:bodyPr>
          <a:lstStyle/>
          <a:p>
            <a:r>
              <a:rPr lang="en-US" sz="2400" dirty="0" smtClean="0"/>
              <a:t>Yes. </a:t>
            </a:r>
          </a:p>
          <a:p>
            <a:r>
              <a:rPr lang="en-US" sz="2400" dirty="0" smtClean="0"/>
              <a:t>Federal government</a:t>
            </a:r>
          </a:p>
          <a:p>
            <a:r>
              <a:rPr lang="en-US" sz="2400" dirty="0" smtClean="0"/>
              <a:t>Contractors</a:t>
            </a:r>
          </a:p>
          <a:p>
            <a:r>
              <a:rPr lang="en-US" sz="2400" dirty="0" smtClean="0"/>
              <a:t>Sub-Contractors</a:t>
            </a:r>
          </a:p>
          <a:p>
            <a:r>
              <a:rPr lang="en-US" sz="2400" dirty="0" smtClean="0"/>
              <a:t>Entities already covered by EO 11246 – Equal Employment Opportunity; or </a:t>
            </a:r>
          </a:p>
          <a:p>
            <a:r>
              <a:rPr lang="en-US" sz="2400" dirty="0" smtClean="0"/>
              <a:t>College or universities that receive federal grant funds. </a:t>
            </a:r>
            <a:endParaRPr lang="en-US" sz="2400" dirty="0"/>
          </a:p>
        </p:txBody>
      </p:sp>
    </p:spTree>
    <p:extLst>
      <p:ext uri="{BB962C8B-B14F-4D97-AF65-F5344CB8AC3E}">
        <p14:creationId xmlns:p14="http://schemas.microsoft.com/office/powerpoint/2010/main" val="20264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build="p"/>
      <p:bldP spid="7"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833" y="435272"/>
            <a:ext cx="11430000" cy="711200"/>
          </a:xfrm>
        </p:spPr>
        <p:txBody>
          <a:bodyPr/>
          <a:lstStyle/>
          <a:p>
            <a:r>
              <a:rPr lang="en-US" sz="2600" b="1" dirty="0" smtClean="0"/>
              <a:t>Recent Updates: What We’ve Learned</a:t>
            </a:r>
            <a:endParaRPr lang="en-US" sz="2600" b="1" dirty="0"/>
          </a:p>
        </p:txBody>
      </p:sp>
      <p:sp>
        <p:nvSpPr>
          <p:cNvPr id="3" name="Content Placeholder 2"/>
          <p:cNvSpPr>
            <a:spLocks noGrp="1"/>
          </p:cNvSpPr>
          <p:nvPr>
            <p:ph idx="1"/>
          </p:nvPr>
        </p:nvSpPr>
        <p:spPr>
          <a:xfrm>
            <a:off x="921573" y="1146472"/>
            <a:ext cx="5118717" cy="4920499"/>
          </a:xfrm>
        </p:spPr>
        <p:txBody>
          <a:bodyPr>
            <a:noAutofit/>
          </a:bodyPr>
          <a:lstStyle/>
          <a:p>
            <a:pPr marL="0" indent="0">
              <a:spcBef>
                <a:spcPts val="0"/>
              </a:spcBef>
              <a:buNone/>
            </a:pPr>
            <a:r>
              <a:rPr lang="en-US" sz="2000" b="1" dirty="0" smtClean="0"/>
              <a:t>WHAT IT SAYS: </a:t>
            </a:r>
          </a:p>
          <a:p>
            <a:pPr>
              <a:spcBef>
                <a:spcPts val="0"/>
              </a:spcBef>
            </a:pPr>
            <a:r>
              <a:rPr lang="en-US" sz="1800" b="1" dirty="0" smtClean="0"/>
              <a:t>Race </a:t>
            </a:r>
            <a:r>
              <a:rPr lang="en-US" sz="1800" b="1" dirty="0"/>
              <a:t>or sex stereotyping</a:t>
            </a:r>
            <a:r>
              <a:rPr lang="en-US" sz="1800" dirty="0"/>
              <a:t> “means ascribing character traits, values, moral and ethical codes, privileges, status, or beliefs to a race or sex, or to an individual because of his or her race or sex.”</a:t>
            </a:r>
          </a:p>
          <a:p>
            <a:pPr>
              <a:spcBef>
                <a:spcPts val="0"/>
              </a:spcBef>
            </a:pPr>
            <a:r>
              <a:rPr lang="en-US" sz="1800" b="1" dirty="0"/>
              <a:t>Race or sex scapegoating</a:t>
            </a:r>
            <a:r>
              <a:rPr lang="en-US" sz="1800" dirty="0"/>
              <a:t> “means assigning fault, blame, or bias to a race or sex, or to members of a race or sex because of their race or sex. It similarly encompasses any claim that, consciously or unconsciously, and by virtue of his or her race or sex, members of any race are inherently racist or are inherently inclined to oppress others, or that members of a sex are inherently sexist or inclined to oppress others.”</a:t>
            </a:r>
          </a:p>
        </p:txBody>
      </p:sp>
      <p:sp>
        <p:nvSpPr>
          <p:cNvPr id="5" name="Content Placeholder 2"/>
          <p:cNvSpPr txBox="1">
            <a:spLocks/>
          </p:cNvSpPr>
          <p:nvPr/>
        </p:nvSpPr>
        <p:spPr>
          <a:xfrm>
            <a:off x="5837808" y="1825625"/>
            <a:ext cx="484350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p>
        </p:txBody>
      </p:sp>
      <p:sp>
        <p:nvSpPr>
          <p:cNvPr id="6" name="Rectangle 5"/>
          <p:cNvSpPr/>
          <p:nvPr/>
        </p:nvSpPr>
        <p:spPr>
          <a:xfrm>
            <a:off x="6068145" y="1146472"/>
            <a:ext cx="5730688" cy="4579715"/>
          </a:xfrm>
          <a:prstGeom prst="rect">
            <a:avLst/>
          </a:prstGeom>
        </p:spPr>
        <p:txBody>
          <a:bodyPr wrap="square">
            <a:spAutoFit/>
          </a:bodyPr>
          <a:lstStyle/>
          <a:p>
            <a:pPr>
              <a:lnSpc>
                <a:spcPct val="90000"/>
              </a:lnSpc>
            </a:pPr>
            <a:r>
              <a:rPr lang="en-US" b="1" dirty="0" smtClean="0"/>
              <a:t>The </a:t>
            </a:r>
            <a:r>
              <a:rPr lang="en-US" b="1" dirty="0" err="1" smtClean="0"/>
              <a:t>EO’s</a:t>
            </a:r>
            <a:r>
              <a:rPr lang="en-US" b="1" dirty="0" smtClean="0"/>
              <a:t> proscribed </a:t>
            </a:r>
            <a:r>
              <a:rPr lang="en-US" b="1" dirty="0"/>
              <a:t>training topics</a:t>
            </a:r>
            <a:r>
              <a:rPr lang="en-US" b="1" dirty="0" smtClean="0"/>
              <a:t>:</a:t>
            </a:r>
          </a:p>
          <a:p>
            <a:pPr>
              <a:lnSpc>
                <a:spcPct val="90000"/>
              </a:lnSpc>
            </a:pPr>
            <a:endParaRPr lang="en-US" b="1" dirty="0"/>
          </a:p>
          <a:p>
            <a:pPr marL="228600" indent="-228600">
              <a:lnSpc>
                <a:spcPct val="90000"/>
              </a:lnSpc>
              <a:buFont typeface="Arial" panose="020B0604020202020204" pitchFamily="34" charset="0"/>
              <a:buChar char="•"/>
            </a:pPr>
            <a:r>
              <a:rPr lang="en-US" dirty="0"/>
              <a:t>One </a:t>
            </a:r>
            <a:r>
              <a:rPr lang="en-US" dirty="0" smtClean="0"/>
              <a:t>race/sex </a:t>
            </a:r>
            <a:r>
              <a:rPr lang="en-US" dirty="0"/>
              <a:t>is inherently superior to </a:t>
            </a:r>
            <a:r>
              <a:rPr lang="en-US" dirty="0" smtClean="0"/>
              <a:t>another;</a:t>
            </a:r>
            <a:endParaRPr lang="en-US" dirty="0"/>
          </a:p>
          <a:p>
            <a:pPr marL="228600" indent="-228600">
              <a:lnSpc>
                <a:spcPct val="90000"/>
              </a:lnSpc>
              <a:buFont typeface="Arial" panose="020B0604020202020204" pitchFamily="34" charset="0"/>
              <a:buChar char="•"/>
            </a:pPr>
            <a:r>
              <a:rPr lang="en-US" dirty="0"/>
              <a:t>An individual, by virtue of his or her race or sex, is inherently racist, sexist, or </a:t>
            </a:r>
            <a:r>
              <a:rPr lang="en-US" dirty="0" smtClean="0"/>
              <a:t>oppressive;</a:t>
            </a:r>
            <a:endParaRPr lang="en-US" dirty="0"/>
          </a:p>
          <a:p>
            <a:pPr marL="228600" indent="-228600">
              <a:lnSpc>
                <a:spcPct val="90000"/>
              </a:lnSpc>
              <a:buFont typeface="Arial" panose="020B0604020202020204" pitchFamily="34" charset="0"/>
              <a:buChar char="•"/>
            </a:pPr>
            <a:r>
              <a:rPr lang="en-US" dirty="0"/>
              <a:t>An individual should be discriminated against or receive adverse treatment </a:t>
            </a:r>
            <a:r>
              <a:rPr lang="en-US" dirty="0" smtClean="0"/>
              <a:t>because </a:t>
            </a:r>
            <a:r>
              <a:rPr lang="en-US" dirty="0"/>
              <a:t>of </a:t>
            </a:r>
            <a:r>
              <a:rPr lang="en-US" dirty="0" smtClean="0"/>
              <a:t>race/sex;</a:t>
            </a:r>
            <a:endParaRPr lang="en-US" dirty="0"/>
          </a:p>
          <a:p>
            <a:pPr marL="228600" indent="-228600">
              <a:lnSpc>
                <a:spcPct val="90000"/>
              </a:lnSpc>
              <a:buFont typeface="Arial" panose="020B0604020202020204" pitchFamily="34" charset="0"/>
              <a:buChar char="•"/>
            </a:pPr>
            <a:r>
              <a:rPr lang="en-US" dirty="0"/>
              <a:t>Members of one </a:t>
            </a:r>
            <a:r>
              <a:rPr lang="en-US" dirty="0" smtClean="0"/>
              <a:t>race/sex can/should not attempt </a:t>
            </a:r>
            <a:r>
              <a:rPr lang="en-US" dirty="0"/>
              <a:t>to treat others without respect to race or sex;</a:t>
            </a:r>
          </a:p>
          <a:p>
            <a:pPr marL="228600" indent="-228600">
              <a:lnSpc>
                <a:spcPct val="90000"/>
              </a:lnSpc>
              <a:buFont typeface="Arial" panose="020B0604020202020204" pitchFamily="34" charset="0"/>
              <a:buChar char="•"/>
            </a:pPr>
            <a:r>
              <a:rPr lang="en-US" dirty="0"/>
              <a:t>An individual’s moral character is necessarily determined by his or her race or sex;</a:t>
            </a:r>
          </a:p>
          <a:p>
            <a:pPr marL="228600" indent="-228600">
              <a:lnSpc>
                <a:spcPct val="90000"/>
              </a:lnSpc>
              <a:buFont typeface="Arial" panose="020B0604020202020204" pitchFamily="34" charset="0"/>
              <a:buChar char="•"/>
            </a:pPr>
            <a:r>
              <a:rPr lang="en-US" dirty="0"/>
              <a:t>An individual, by virtue </a:t>
            </a:r>
            <a:r>
              <a:rPr lang="en-US" dirty="0" smtClean="0"/>
              <a:t>of race/sex</a:t>
            </a:r>
            <a:r>
              <a:rPr lang="en-US" dirty="0"/>
              <a:t>, </a:t>
            </a:r>
            <a:r>
              <a:rPr lang="en-US" dirty="0" smtClean="0"/>
              <a:t>is responsible </a:t>
            </a:r>
            <a:r>
              <a:rPr lang="en-US" dirty="0"/>
              <a:t>for </a:t>
            </a:r>
            <a:r>
              <a:rPr lang="en-US" dirty="0" smtClean="0"/>
              <a:t>past actions by others of </a:t>
            </a:r>
            <a:r>
              <a:rPr lang="en-US" dirty="0"/>
              <a:t>the same </a:t>
            </a:r>
            <a:r>
              <a:rPr lang="en-US" dirty="0" smtClean="0"/>
              <a:t>race/sex</a:t>
            </a:r>
            <a:r>
              <a:rPr lang="en-US" dirty="0"/>
              <a:t>;</a:t>
            </a:r>
          </a:p>
          <a:p>
            <a:pPr marL="228600" indent="-228600">
              <a:lnSpc>
                <a:spcPct val="90000"/>
              </a:lnSpc>
              <a:buFont typeface="Arial" panose="020B0604020202020204" pitchFamily="34" charset="0"/>
              <a:buChar char="•"/>
            </a:pPr>
            <a:r>
              <a:rPr lang="en-US" dirty="0"/>
              <a:t>Any individual should feel discomfort, guilt, anguish, or </a:t>
            </a:r>
            <a:r>
              <a:rPr lang="en-US" dirty="0" smtClean="0"/>
              <a:t>psychological </a:t>
            </a:r>
            <a:r>
              <a:rPr lang="en-US" dirty="0"/>
              <a:t>distress </a:t>
            </a:r>
            <a:r>
              <a:rPr lang="en-US" dirty="0" smtClean="0"/>
              <a:t>because of race/sex; </a:t>
            </a:r>
            <a:r>
              <a:rPr lang="en-US" dirty="0"/>
              <a:t>or</a:t>
            </a:r>
          </a:p>
          <a:p>
            <a:pPr marL="228600" indent="-228600">
              <a:lnSpc>
                <a:spcPct val="90000"/>
              </a:lnSpc>
              <a:buFont typeface="Arial" panose="020B0604020202020204" pitchFamily="34" charset="0"/>
              <a:buChar char="•"/>
            </a:pPr>
            <a:r>
              <a:rPr lang="en-US" dirty="0"/>
              <a:t>Meritocracy or </a:t>
            </a:r>
            <a:r>
              <a:rPr lang="en-US" dirty="0" smtClean="0"/>
              <a:t>hard </a:t>
            </a:r>
            <a:r>
              <a:rPr lang="en-US" dirty="0"/>
              <a:t>work ethic are </a:t>
            </a:r>
            <a:r>
              <a:rPr lang="en-US" dirty="0" smtClean="0"/>
              <a:t>racist/sexist</a:t>
            </a:r>
            <a:r>
              <a:rPr lang="en-US" dirty="0"/>
              <a:t>, or were created by a particular race to oppress another race.</a:t>
            </a:r>
          </a:p>
        </p:txBody>
      </p:sp>
    </p:spTree>
    <p:extLst>
      <p:ext uri="{BB962C8B-B14F-4D97-AF65-F5344CB8AC3E}">
        <p14:creationId xmlns:p14="http://schemas.microsoft.com/office/powerpoint/2010/main" val="145260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1959"/>
            <a:ext cx="11430000" cy="711200"/>
          </a:xfrm>
        </p:spPr>
        <p:txBody>
          <a:bodyPr/>
          <a:lstStyle/>
          <a:p>
            <a:r>
              <a:rPr lang="en-US" sz="2600" b="1" dirty="0" smtClean="0"/>
              <a:t>Recent Updates: What We’ve Learned</a:t>
            </a:r>
            <a:endParaRPr lang="en-US" sz="2600" b="1" dirty="0"/>
          </a:p>
        </p:txBody>
      </p:sp>
      <p:sp>
        <p:nvSpPr>
          <p:cNvPr id="3" name="Content Placeholder 2"/>
          <p:cNvSpPr>
            <a:spLocks noGrp="1"/>
          </p:cNvSpPr>
          <p:nvPr>
            <p:ph idx="1"/>
          </p:nvPr>
        </p:nvSpPr>
        <p:spPr>
          <a:xfrm>
            <a:off x="725714" y="1341069"/>
            <a:ext cx="5112094" cy="4725902"/>
          </a:xfrm>
        </p:spPr>
        <p:txBody>
          <a:bodyPr>
            <a:noAutofit/>
          </a:bodyPr>
          <a:lstStyle/>
          <a:p>
            <a:pPr marL="0" indent="0">
              <a:spcBef>
                <a:spcPts val="0"/>
              </a:spcBef>
              <a:buNone/>
            </a:pPr>
            <a:r>
              <a:rPr lang="en-US" sz="1800" b="1" dirty="0"/>
              <a:t>WHAT IT </a:t>
            </a:r>
            <a:r>
              <a:rPr lang="en-US" sz="1800" b="1" dirty="0" smtClean="0"/>
              <a:t>MEANS: </a:t>
            </a:r>
          </a:p>
          <a:p>
            <a:pPr>
              <a:spcBef>
                <a:spcPts val="0"/>
              </a:spcBef>
            </a:pPr>
            <a:r>
              <a:rPr lang="en-US" sz="1800" dirty="0" smtClean="0"/>
              <a:t>Training on White Privilege or White Fragility is </a:t>
            </a:r>
            <a:r>
              <a:rPr lang="en-US" sz="1800" b="1" dirty="0" smtClean="0"/>
              <a:t>prohibited</a:t>
            </a:r>
            <a:r>
              <a:rPr lang="en-US" sz="1800" dirty="0" smtClean="0"/>
              <a:t>. </a:t>
            </a:r>
          </a:p>
          <a:p>
            <a:pPr>
              <a:spcBef>
                <a:spcPts val="0"/>
              </a:spcBef>
            </a:pPr>
            <a:r>
              <a:rPr lang="en-US" sz="1800" dirty="0" smtClean="0"/>
              <a:t>Unconscious Bias Training is </a:t>
            </a:r>
            <a:r>
              <a:rPr lang="en-US" sz="1800" b="1" dirty="0" smtClean="0"/>
              <a:t>not prohibited</a:t>
            </a:r>
            <a:r>
              <a:rPr lang="en-US" sz="1800" dirty="0" smtClean="0"/>
              <a:t>. </a:t>
            </a:r>
          </a:p>
          <a:p>
            <a:pPr>
              <a:spcBef>
                <a:spcPts val="0"/>
              </a:spcBef>
            </a:pPr>
            <a:r>
              <a:rPr lang="en-US" sz="1800" dirty="0" smtClean="0"/>
              <a:t>Diversity training related to disability, LGBTQ+, veterans, age, generational, and other issues is </a:t>
            </a:r>
            <a:r>
              <a:rPr lang="en-US" sz="1800" b="1" dirty="0" smtClean="0"/>
              <a:t>not prohibited. </a:t>
            </a:r>
          </a:p>
          <a:p>
            <a:pPr>
              <a:spcBef>
                <a:spcPts val="0"/>
              </a:spcBef>
            </a:pPr>
            <a:r>
              <a:rPr lang="en-US" sz="1800" dirty="0" smtClean="0"/>
              <a:t>Historical background on race in America is </a:t>
            </a:r>
            <a:r>
              <a:rPr lang="en-US" sz="1800" b="1" dirty="0" smtClean="0"/>
              <a:t>not prohibited</a:t>
            </a:r>
            <a:r>
              <a:rPr lang="en-US" sz="1800" dirty="0" smtClean="0"/>
              <a:t>. </a:t>
            </a:r>
          </a:p>
          <a:p>
            <a:pPr>
              <a:spcBef>
                <a:spcPts val="0"/>
              </a:spcBef>
            </a:pPr>
            <a:r>
              <a:rPr lang="en-US" sz="1800" dirty="0" smtClean="0"/>
              <a:t>Training designed </a:t>
            </a:r>
            <a:r>
              <a:rPr lang="en-US" sz="1800" dirty="0"/>
              <a:t>to inform workers, or foster discussion, about pre-conceptions, opinions, or stereotypes that </a:t>
            </a:r>
            <a:r>
              <a:rPr lang="en-US" sz="1800" dirty="0" smtClean="0"/>
              <a:t>people may have generally about a particular group is </a:t>
            </a:r>
            <a:r>
              <a:rPr lang="en-US" sz="1800" b="1" dirty="0" smtClean="0"/>
              <a:t>not prohibited</a:t>
            </a:r>
            <a:r>
              <a:rPr lang="en-US" sz="1800" dirty="0" smtClean="0"/>
              <a:t>. </a:t>
            </a:r>
            <a:endParaRPr lang="en-US" sz="1800" dirty="0"/>
          </a:p>
          <a:p>
            <a:pPr>
              <a:spcBef>
                <a:spcPts val="0"/>
              </a:spcBef>
            </a:pPr>
            <a:endParaRPr lang="en-US" sz="2000" dirty="0" smtClean="0"/>
          </a:p>
          <a:p>
            <a:pPr>
              <a:spcBef>
                <a:spcPts val="0"/>
              </a:spcBef>
            </a:pPr>
            <a:endParaRPr lang="en-US" sz="2000" dirty="0" smtClean="0"/>
          </a:p>
          <a:p>
            <a:pPr>
              <a:spcBef>
                <a:spcPts val="0"/>
              </a:spcBef>
            </a:pPr>
            <a:endParaRPr lang="en-US" sz="2000" dirty="0"/>
          </a:p>
        </p:txBody>
      </p:sp>
      <p:sp>
        <p:nvSpPr>
          <p:cNvPr id="5" name="Content Placeholder 2"/>
          <p:cNvSpPr txBox="1">
            <a:spLocks/>
          </p:cNvSpPr>
          <p:nvPr/>
        </p:nvSpPr>
        <p:spPr>
          <a:xfrm>
            <a:off x="5837808" y="1825625"/>
            <a:ext cx="484350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p>
        </p:txBody>
      </p:sp>
      <p:sp>
        <p:nvSpPr>
          <p:cNvPr id="6" name="Rectangle 5"/>
          <p:cNvSpPr/>
          <p:nvPr/>
        </p:nvSpPr>
        <p:spPr>
          <a:xfrm>
            <a:off x="6210300" y="1341069"/>
            <a:ext cx="5504155" cy="2114425"/>
          </a:xfrm>
          <a:prstGeom prst="rect">
            <a:avLst/>
          </a:prstGeom>
        </p:spPr>
        <p:txBody>
          <a:bodyPr wrap="square">
            <a:spAutoFit/>
          </a:bodyPr>
          <a:lstStyle/>
          <a:p>
            <a:pPr marL="228600" indent="-228600">
              <a:lnSpc>
                <a:spcPct val="90000"/>
              </a:lnSpc>
              <a:buFont typeface="Arial" panose="020B0604020202020204" pitchFamily="34" charset="0"/>
              <a:buChar char="•"/>
            </a:pPr>
            <a:r>
              <a:rPr lang="en-US" dirty="0"/>
              <a:t> </a:t>
            </a:r>
            <a:r>
              <a:rPr lang="en-US" dirty="0" smtClean="0"/>
              <a:t>Training that </a:t>
            </a:r>
            <a:r>
              <a:rPr lang="en-US" dirty="0"/>
              <a:t>“meritocracy” has a disparate impact </a:t>
            </a:r>
            <a:r>
              <a:rPr lang="en-US" i="1" dirty="0"/>
              <a:t>or</a:t>
            </a:r>
            <a:r>
              <a:rPr lang="en-US" dirty="0"/>
              <a:t> was created to be </a:t>
            </a:r>
            <a:r>
              <a:rPr lang="en-US" dirty="0" smtClean="0"/>
              <a:t>oppressive is </a:t>
            </a:r>
            <a:r>
              <a:rPr lang="en-US" b="1" dirty="0" smtClean="0"/>
              <a:t>prohibited</a:t>
            </a:r>
            <a:r>
              <a:rPr lang="en-US" dirty="0" smtClean="0"/>
              <a:t>.</a:t>
            </a:r>
          </a:p>
          <a:p>
            <a:pPr marL="228600" indent="-228600">
              <a:lnSpc>
                <a:spcPct val="90000"/>
              </a:lnSpc>
              <a:buFont typeface="Arial" panose="020B0604020202020204" pitchFamily="34" charset="0"/>
              <a:buChar char="•"/>
            </a:pPr>
            <a:endParaRPr lang="en-US" dirty="0" smtClean="0"/>
          </a:p>
          <a:p>
            <a:pPr marL="228600" indent="-228600">
              <a:lnSpc>
                <a:spcPct val="90000"/>
              </a:lnSpc>
              <a:buFont typeface="Arial" panose="020B0604020202020204" pitchFamily="34" charset="0"/>
              <a:buChar char="•"/>
            </a:pPr>
            <a:r>
              <a:rPr lang="en-US" dirty="0" smtClean="0"/>
              <a:t>Training that includes “systemic racism,” “critical race theory,” “intersectionality,” and “positionality,” will be targeted for </a:t>
            </a:r>
            <a:r>
              <a:rPr lang="en-US" b="1" dirty="0" smtClean="0"/>
              <a:t>further investigation</a:t>
            </a:r>
            <a:r>
              <a:rPr lang="en-US" dirty="0" smtClean="0"/>
              <a:t>. </a:t>
            </a:r>
          </a:p>
          <a:p>
            <a:pPr marL="228600" indent="-228600">
              <a:lnSpc>
                <a:spcPct val="9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373772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55600"/>
            <a:ext cx="10515600" cy="718457"/>
          </a:xfrm>
        </p:spPr>
        <p:txBody>
          <a:bodyPr/>
          <a:lstStyle/>
          <a:p>
            <a:r>
              <a:rPr lang="en-US" sz="2600" b="1" dirty="0" smtClean="0"/>
              <a:t>Enforcement: Hotline and the </a:t>
            </a:r>
            <a:r>
              <a:rPr lang="en-US" sz="2600" b="1" dirty="0" err="1" smtClean="0"/>
              <a:t>RFI</a:t>
            </a:r>
            <a:r>
              <a:rPr lang="en-US" sz="2600" b="1" dirty="0" smtClean="0"/>
              <a:t> </a:t>
            </a:r>
            <a:endParaRPr lang="en-US" sz="2600" b="1" dirty="0"/>
          </a:p>
        </p:txBody>
      </p:sp>
      <p:sp>
        <p:nvSpPr>
          <p:cNvPr id="4" name="Text Placeholder 3"/>
          <p:cNvSpPr>
            <a:spLocks noGrp="1"/>
          </p:cNvSpPr>
          <p:nvPr>
            <p:ph type="body" idx="1"/>
          </p:nvPr>
        </p:nvSpPr>
        <p:spPr>
          <a:xfrm>
            <a:off x="927100" y="1433400"/>
            <a:ext cx="5157787" cy="490537"/>
          </a:xfrm>
        </p:spPr>
        <p:txBody>
          <a:bodyPr/>
          <a:lstStyle/>
          <a:p>
            <a:r>
              <a:rPr lang="en-US" dirty="0" smtClean="0"/>
              <a:t>Complaint Hotline </a:t>
            </a:r>
            <a:endParaRPr lang="en-US" dirty="0"/>
          </a:p>
        </p:txBody>
      </p:sp>
      <p:sp>
        <p:nvSpPr>
          <p:cNvPr id="5" name="Content Placeholder 4"/>
          <p:cNvSpPr>
            <a:spLocks noGrp="1"/>
          </p:cNvSpPr>
          <p:nvPr>
            <p:ph sz="half" idx="2"/>
          </p:nvPr>
        </p:nvSpPr>
        <p:spPr>
          <a:xfrm>
            <a:off x="839788" y="2171700"/>
            <a:ext cx="5157787" cy="4017963"/>
          </a:xfrm>
        </p:spPr>
        <p:txBody>
          <a:bodyPr>
            <a:normAutofit/>
          </a:bodyPr>
          <a:lstStyle/>
          <a:p>
            <a:r>
              <a:rPr lang="en-US" dirty="0"/>
              <a:t>A</a:t>
            </a:r>
            <a:r>
              <a:rPr lang="en-US" dirty="0" smtClean="0"/>
              <a:t>ny </a:t>
            </a:r>
            <a:r>
              <a:rPr lang="en-US" dirty="0"/>
              <a:t>individual or group can file a complaint via </a:t>
            </a:r>
            <a:r>
              <a:rPr lang="en-US" dirty="0" smtClean="0"/>
              <a:t>a new hotline</a:t>
            </a:r>
            <a:r>
              <a:rPr lang="en-US" dirty="0"/>
              <a:t> for reporting race and sex stereotyping and scapegoating. </a:t>
            </a:r>
            <a:endParaRPr lang="en-US" dirty="0" smtClean="0"/>
          </a:p>
          <a:p>
            <a:pPr lvl="1"/>
            <a:r>
              <a:rPr lang="en-US" dirty="0" smtClean="0"/>
              <a:t>202-343-2008 or</a:t>
            </a:r>
          </a:p>
          <a:p>
            <a:pPr lvl="1"/>
            <a:r>
              <a:rPr lang="en-US" u="sng" dirty="0" smtClean="0">
                <a:hlinkClick r:id="rId3"/>
              </a:rPr>
              <a:t>OFCCPComplaintHotline@dol.gov</a:t>
            </a:r>
            <a:r>
              <a:rPr lang="en-US" dirty="0"/>
              <a:t>. </a:t>
            </a:r>
            <a:endParaRPr lang="en-US" dirty="0" smtClean="0"/>
          </a:p>
          <a:p>
            <a:r>
              <a:rPr lang="en-US" dirty="0" smtClean="0"/>
              <a:t>Third </a:t>
            </a:r>
            <a:r>
              <a:rPr lang="en-US" dirty="0"/>
              <a:t>parties can file a complaint on behalf of an individual or a group. </a:t>
            </a:r>
          </a:p>
        </p:txBody>
      </p:sp>
      <p:sp>
        <p:nvSpPr>
          <p:cNvPr id="6" name="Text Placeholder 5"/>
          <p:cNvSpPr>
            <a:spLocks noGrp="1"/>
          </p:cNvSpPr>
          <p:nvPr>
            <p:ph type="body" sz="quarter" idx="3"/>
          </p:nvPr>
        </p:nvSpPr>
        <p:spPr>
          <a:xfrm>
            <a:off x="6172200" y="1433400"/>
            <a:ext cx="5183188" cy="490537"/>
          </a:xfrm>
        </p:spPr>
        <p:txBody>
          <a:bodyPr/>
          <a:lstStyle/>
          <a:p>
            <a:r>
              <a:rPr lang="en-US" dirty="0" smtClean="0"/>
              <a:t>Request For Information </a:t>
            </a:r>
            <a:endParaRPr lang="en-US" dirty="0"/>
          </a:p>
        </p:txBody>
      </p:sp>
      <p:sp>
        <p:nvSpPr>
          <p:cNvPr id="7" name="Content Placeholder 6"/>
          <p:cNvSpPr>
            <a:spLocks noGrp="1"/>
          </p:cNvSpPr>
          <p:nvPr>
            <p:ph sz="quarter" idx="4"/>
          </p:nvPr>
        </p:nvSpPr>
        <p:spPr>
          <a:xfrm>
            <a:off x="6172200" y="2171700"/>
            <a:ext cx="5183188" cy="4017963"/>
          </a:xfrm>
        </p:spPr>
        <p:txBody>
          <a:bodyPr>
            <a:normAutofit/>
          </a:bodyPr>
          <a:lstStyle/>
          <a:p>
            <a:r>
              <a:rPr lang="en-US" dirty="0" err="1"/>
              <a:t>RFI</a:t>
            </a:r>
            <a:r>
              <a:rPr lang="en-US" dirty="0"/>
              <a:t> submission period is open until Dec 1, 2020, and it states that it is “strictly voluntary” and there will be “no adverse legal consequences for choosing not to participate in” the </a:t>
            </a:r>
            <a:r>
              <a:rPr lang="en-US" dirty="0" err="1" smtClean="0"/>
              <a:t>RFI</a:t>
            </a:r>
            <a:r>
              <a:rPr lang="en-US" dirty="0" smtClean="0"/>
              <a:t>.</a:t>
            </a:r>
          </a:p>
          <a:p>
            <a:r>
              <a:rPr lang="en-US" dirty="0"/>
              <a:t>The </a:t>
            </a:r>
            <a:r>
              <a:rPr lang="en-US" dirty="0" err="1"/>
              <a:t>RFI</a:t>
            </a:r>
            <a:r>
              <a:rPr lang="en-US" dirty="0"/>
              <a:t> </a:t>
            </a:r>
            <a:r>
              <a:rPr lang="en-US" dirty="0" smtClean="0"/>
              <a:t>was required by the EO to obtain </a:t>
            </a:r>
            <a:r>
              <a:rPr lang="en-US" dirty="0"/>
              <a:t>relevant training materials to then create and provide contractors’ with “compliance assistance;” and the </a:t>
            </a:r>
            <a:r>
              <a:rPr lang="en-US" dirty="0" err="1"/>
              <a:t>RFI</a:t>
            </a:r>
            <a:r>
              <a:rPr lang="en-US" dirty="0"/>
              <a:t> is not to be used for “enforcement” purposes. </a:t>
            </a:r>
            <a:endParaRPr lang="en-US" dirty="0" smtClean="0"/>
          </a:p>
        </p:txBody>
      </p:sp>
    </p:spTree>
    <p:extLst>
      <p:ext uri="{BB962C8B-B14F-4D97-AF65-F5344CB8AC3E}">
        <p14:creationId xmlns:p14="http://schemas.microsoft.com/office/powerpoint/2010/main" val="9239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81454"/>
            <a:ext cx="11430000" cy="711200"/>
          </a:xfrm>
        </p:spPr>
        <p:txBody>
          <a:bodyPr/>
          <a:lstStyle/>
          <a:p>
            <a:r>
              <a:rPr lang="en-US" sz="2600" b="1" dirty="0" smtClean="0"/>
              <a:t>Implications For Higher Ed Institutions</a:t>
            </a:r>
            <a:r>
              <a:rPr lang="en-US" dirty="0" smtClean="0"/>
              <a:t>  </a:t>
            </a:r>
            <a:endParaRPr lang="en-US" dirty="0"/>
          </a:p>
        </p:txBody>
      </p:sp>
      <p:sp>
        <p:nvSpPr>
          <p:cNvPr id="3" name="Content Placeholder 2"/>
          <p:cNvSpPr>
            <a:spLocks noGrp="1"/>
          </p:cNvSpPr>
          <p:nvPr>
            <p:ph idx="1"/>
          </p:nvPr>
        </p:nvSpPr>
        <p:spPr/>
        <p:txBody>
          <a:bodyPr/>
          <a:lstStyle/>
          <a:p>
            <a:r>
              <a:rPr lang="en-US" dirty="0" smtClean="0"/>
              <a:t>Don’t Stop Your </a:t>
            </a:r>
            <a:r>
              <a:rPr lang="en-US" dirty="0" err="1" smtClean="0"/>
              <a:t>D&amp;I</a:t>
            </a:r>
            <a:r>
              <a:rPr lang="en-US" dirty="0" smtClean="0"/>
              <a:t> Programs! </a:t>
            </a:r>
          </a:p>
          <a:p>
            <a:r>
              <a:rPr lang="en-US" dirty="0" smtClean="0"/>
              <a:t>Topics You Can Still Cover: </a:t>
            </a:r>
          </a:p>
          <a:p>
            <a:pPr lvl="1"/>
            <a:r>
              <a:rPr lang="en-US" sz="2000" dirty="0" smtClean="0"/>
              <a:t>Unconscious Bias</a:t>
            </a:r>
          </a:p>
          <a:p>
            <a:pPr lvl="1"/>
            <a:r>
              <a:rPr lang="en-US" sz="2000" dirty="0" smtClean="0"/>
              <a:t>Cultural </a:t>
            </a:r>
            <a:r>
              <a:rPr lang="en-US" sz="2000" dirty="0" smtClean="0"/>
              <a:t>Competence </a:t>
            </a:r>
          </a:p>
          <a:p>
            <a:pPr lvl="1"/>
            <a:r>
              <a:rPr lang="en-US" sz="2000" dirty="0" smtClean="0"/>
              <a:t>Generational Diversity </a:t>
            </a:r>
          </a:p>
          <a:p>
            <a:pPr lvl="1"/>
            <a:r>
              <a:rPr lang="en-US" sz="2000" dirty="0" smtClean="0"/>
              <a:t>Harassment </a:t>
            </a:r>
          </a:p>
          <a:p>
            <a:pPr lvl="1"/>
            <a:r>
              <a:rPr lang="en-US" sz="2000" dirty="0" err="1" smtClean="0"/>
              <a:t>Microaggressions</a:t>
            </a:r>
            <a:r>
              <a:rPr lang="en-US" sz="2000" dirty="0" smtClean="0"/>
              <a:t>/Code Switching/</a:t>
            </a:r>
            <a:endParaRPr lang="en-US" sz="2000" dirty="0" smtClean="0"/>
          </a:p>
          <a:p>
            <a:pPr lvl="1"/>
            <a:r>
              <a:rPr lang="en-US" sz="2000" dirty="0" smtClean="0"/>
              <a:t>Communications Across Differences </a:t>
            </a:r>
          </a:p>
          <a:p>
            <a:pPr lvl="1"/>
            <a:r>
              <a:rPr lang="en-US" sz="2000" dirty="0" smtClean="0"/>
              <a:t>Other trainings unrelated to race or gender </a:t>
            </a:r>
            <a:endParaRPr lang="en-US" sz="2000" dirty="0" smtClean="0"/>
          </a:p>
          <a:p>
            <a:pPr lvl="1"/>
            <a:r>
              <a:rPr lang="en-US" sz="2000" dirty="0" smtClean="0"/>
              <a:t>Having Critical Conversations</a:t>
            </a:r>
            <a:endParaRPr lang="en-US" sz="2000" dirty="0"/>
          </a:p>
        </p:txBody>
      </p:sp>
    </p:spTree>
    <p:extLst>
      <p:ext uri="{BB962C8B-B14F-4D97-AF65-F5344CB8AC3E}">
        <p14:creationId xmlns:p14="http://schemas.microsoft.com/office/powerpoint/2010/main" val="215595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ontent1">
  <a:themeElements>
    <a:clrScheme name="Ius_Laboris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us_Laboris_07">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32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32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Ius_Laboris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us_Laboris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us_Laboris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us_Laboris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us_Laboris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us_Laboris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us_Laboris_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us_Laboris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us_Laboris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us_Laboris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us_Laboris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us_Laboris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TotalTime>
  <Words>1677</Words>
  <Application>Microsoft Office PowerPoint</Application>
  <PresentationFormat>Widescreen</PresentationFormat>
  <Paragraphs>103</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PGothic</vt:lpstr>
      <vt:lpstr>MS PGothic</vt:lpstr>
      <vt:lpstr>Arial</vt:lpstr>
      <vt:lpstr>Calibri</vt:lpstr>
      <vt:lpstr>M L Arial Light</vt:lpstr>
      <vt:lpstr>Trebuchet MS</vt:lpstr>
      <vt:lpstr>Content1</vt:lpstr>
      <vt:lpstr>Overview of Executive Order 13950, Combating Race and Sex Stereotyping </vt:lpstr>
      <vt:lpstr>Recent Updates: What We’ve Learned</vt:lpstr>
      <vt:lpstr>Recent Updates: What We’ve Learned</vt:lpstr>
      <vt:lpstr>Enforcement: Hotline and the RFI </vt:lpstr>
      <vt:lpstr>Implications For Higher Ed Institutions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Cymoril M. Whilte</dc:creator>
  <cp:lastModifiedBy>Dawn Siler-Nixon</cp:lastModifiedBy>
  <cp:revision>28</cp:revision>
  <dcterms:created xsi:type="dcterms:W3CDTF">2020-10-25T21:49:31Z</dcterms:created>
  <dcterms:modified xsi:type="dcterms:W3CDTF">2020-10-28T18:51:26Z</dcterms:modified>
</cp:coreProperties>
</file>